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1.svg" ContentType="image/svg"/>
  <Override PartName="/ppt/media/image23.svg" ContentType="image/svg"/>
  <Override PartName="/ppt/media/image25.svg" ContentType="image/svg"/>
  <Override PartName="/ppt/media/image27.svg" ContentType="image/svg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7"/>
  </p:notesMasterIdLst>
  <p:sldIdLst>
    <p:sldId id="256" r:id="rId2"/>
    <p:sldId id="259" r:id="rId3"/>
    <p:sldId id="257" r:id="rId4"/>
    <p:sldId id="258" r:id="rId5"/>
    <p:sldId id="265" r:id="rId6"/>
    <p:sldId id="266" r:id="rId7"/>
    <p:sldId id="267" r:id="rId8"/>
    <p:sldId id="268" r:id="rId9"/>
    <p:sldId id="290" r:id="rId10"/>
    <p:sldId id="291" r:id="rId11"/>
    <p:sldId id="292" r:id="rId12"/>
    <p:sldId id="293" r:id="rId13"/>
    <p:sldId id="294" r:id="rId14"/>
    <p:sldId id="271" r:id="rId15"/>
    <p:sldId id="301" r:id="rId16"/>
    <p:sldId id="273" r:id="rId17"/>
    <p:sldId id="274" r:id="rId18"/>
    <p:sldId id="295" r:id="rId19"/>
    <p:sldId id="277" r:id="rId20"/>
    <p:sldId id="278" r:id="rId21"/>
    <p:sldId id="280" r:id="rId22"/>
    <p:sldId id="296" r:id="rId23"/>
    <p:sldId id="282" r:id="rId24"/>
    <p:sldId id="304" r:id="rId25"/>
    <p:sldId id="284" r:id="rId26"/>
    <p:sldId id="285" r:id="rId27"/>
    <p:sldId id="286" r:id="rId28"/>
    <p:sldId id="297" r:id="rId29"/>
    <p:sldId id="289" r:id="rId30"/>
    <p:sldId id="306" r:id="rId31"/>
    <p:sldId id="305" r:id="rId32"/>
    <p:sldId id="307" r:id="rId33"/>
    <p:sldId id="308" r:id="rId34"/>
    <p:sldId id="309" r:id="rId35"/>
    <p:sldId id="313" r:id="rId36"/>
    <p:sldId id="314" r:id="rId37"/>
    <p:sldId id="315" r:id="rId38"/>
    <p:sldId id="316" r:id="rId39"/>
    <p:sldId id="317" r:id="rId40"/>
    <p:sldId id="298" r:id="rId41"/>
    <p:sldId id="302" r:id="rId42"/>
    <p:sldId id="299" r:id="rId43"/>
    <p:sldId id="303" r:id="rId44"/>
    <p:sldId id="310" r:id="rId45"/>
    <p:sldId id="312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8">
          <p15:clr>
            <a:srgbClr val="A4A3A4"/>
          </p15:clr>
        </p15:guide>
        <p15:guide id="3" pos="2934">
          <p15:clr>
            <a:srgbClr val="A4A3A4"/>
          </p15:clr>
        </p15:guide>
        <p15:guide id="4" pos="-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92CA"/>
    <a:srgbClr val="00B050"/>
    <a:srgbClr val="F18C00"/>
    <a:srgbClr val="2F5597"/>
    <a:srgbClr val="ED7D31"/>
    <a:srgbClr val="212121"/>
    <a:srgbClr val="4C5C6C"/>
    <a:srgbClr val="AE5D62"/>
    <a:srgbClr val="3A5E9C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14" y="114"/>
      </p:cViewPr>
      <p:guideLst>
        <p:guide orient="horz" pos="2159"/>
        <p:guide pos="3838"/>
        <p:guide pos="2934"/>
        <p:guide pos="-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0-13T01:26:46.375"/>
    </inkml:context>
    <inkml:brush xml:id="br0">
      <inkml:brushProperty name="width" value="0.03333" units="cm"/>
      <inkml:brushProperty name="height" value="0.03333" units="cm"/>
      <inkml:brushProperty name="ignorePressure" value="1"/>
    </inkml:brush>
  </inkml:definitions>
  <inkml:trace contextRef="#ctx0" brushRef="#br0">11059 7377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0-13T01:43:09.339"/>
    </inkml:context>
    <inkml:brush xml:id="br0">
      <inkml:brushProperty name="width" value="0.03333" units="cm"/>
      <inkml:brushProperty name="height" value="0.03333" units="cm"/>
      <inkml:brushProperty name="ignorePressure" value="1"/>
    </inkml:brush>
  </inkml:definitions>
  <inkml:trace contextRef="#ctx0" brushRef="#br0">11059 7377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85B8C-C62F-4FF4-8A64-97C2943AB159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AA600-CEB2-4611-9C0A-2EEC81820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020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09AEA-B4C0-43BA-9479-D80A78668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0AF1EA-7BFC-439C-8373-FBE1AA078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AC4FFC-6B0E-4816-ADFA-AE10855D4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DDC4A-F192-4FBA-8C7F-A95EEC247544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A8C28D-4BC0-489A-B13A-3E64BBD9E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C2500-EC36-4138-BD99-7C9AA4CF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899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1A22400-4AEF-486F-B57D-030F32069C09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79368FA-E129-449E-804E-C19331F15740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2B5DF-320B-4D48-9978-D2207606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4ED2E-9625-49FF-84C3-96B20D0C0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14720A-7DEB-40CC-892E-6A143514B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4BDB1-2B63-41A4-9079-E00C03A23A38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E2C55A-B57E-4575-AA82-17C1A6617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67EDD1-5DAC-4398-A68A-6B575158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448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B8FE51E-4862-4C5C-875F-1339E393F749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9629083-09B4-484C-B50B-0C32DC91E0A4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E4903AD-6182-4B41-A7E6-644BDB9E8524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53FA883-E03B-48A9-81E8-870942C1FFD8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0EF9BD4-FC78-4F26-9A11-F82AAC3AB97C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624C36B-E098-40D8-B441-10B4AB9C84D2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55DBDD-1120-41F7-90B6-7BEF478A9732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9D988F-8E68-435D-8E81-91288B867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A6345-16D2-43B8-8D3D-B6A7A743A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5EC460-8098-404D-B9A8-9E26BB4BB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3E5C5-C7C8-4C56-AA13-1D2462749124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C9092-82E1-4BEF-9CCF-46B629FC0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E699E3-EC2C-4DC3-90F4-00D0271E25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F8E93-10DE-4E7F-A688-839F54B9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64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ladin.co.kr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customXml" Target="../ink/ink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95663" y="1647825"/>
            <a:ext cx="5057774" cy="3562350"/>
          </a:xfrm>
          <a:prstGeom prst="rec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n w="952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90975" y="2185194"/>
            <a:ext cx="3867151" cy="1458912"/>
          </a:xfr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b">
            <a:normAutofit/>
          </a:bodyPr>
          <a:lstStyle/>
          <a:p>
            <a:pPr lvl="0">
              <a:defRPr lang="ko-KR" altLang="en-US"/>
            </a:pPr>
            <a:r>
              <a:rPr lang="ko-KR" altLang="en-US" sz="4000" dirty="0">
                <a:solidFill>
                  <a:srgbClr val="4565AD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알라딘 홈페이지 </a:t>
            </a:r>
          </a:p>
          <a:p>
            <a:pPr lvl="0">
              <a:defRPr lang="ko-KR" altLang="en-US"/>
            </a:pPr>
            <a:r>
              <a:rPr lang="ko-KR" altLang="en-US" sz="4000" dirty="0">
                <a:solidFill>
                  <a:srgbClr val="4565AD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리디자인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6090" y="4281488"/>
            <a:ext cx="1112805" cy="369332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b="0" spc="900" dirty="0">
                <a:solidFill>
                  <a:schemeClr val="accent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이단비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70D491B-B3FD-4800-B139-D28EEC7B2DBC}"/>
              </a:ext>
            </a:extLst>
          </p:cNvPr>
          <p:cNvCxnSpPr/>
          <p:nvPr/>
        </p:nvCxnSpPr>
        <p:spPr>
          <a:xfrm>
            <a:off x="4738255" y="3805382"/>
            <a:ext cx="217978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10702C-139E-4D7E-9C2F-5C30011F7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2681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SWOT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분석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FF3406-6AE3-4B0E-8287-8197961EC2E0}"/>
              </a:ext>
            </a:extLst>
          </p:cNvPr>
          <p:cNvSpPr/>
          <p:nvPr/>
        </p:nvSpPr>
        <p:spPr>
          <a:xfrm>
            <a:off x="2844799" y="4131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페르소나 분석을 통해 도출된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강점과 약점 그리고 기회와 위기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2DD7DD-C6FD-446B-8002-3AC4E7C8B89F}"/>
              </a:ext>
            </a:extLst>
          </p:cNvPr>
          <p:cNvSpPr/>
          <p:nvPr/>
        </p:nvSpPr>
        <p:spPr>
          <a:xfrm>
            <a:off x="5613990" y="3524678"/>
            <a:ext cx="893432" cy="64633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VS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61BC28-6AA7-4A9E-9A28-68105E05517E}"/>
              </a:ext>
            </a:extLst>
          </p:cNvPr>
          <p:cNvSpPr/>
          <p:nvPr/>
        </p:nvSpPr>
        <p:spPr>
          <a:xfrm>
            <a:off x="993349" y="3685215"/>
            <a:ext cx="3369336" cy="86793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이벤트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, </a:t>
            </a:r>
            <a:r>
              <a:rPr lang="ko-KR" altLang="en-US" sz="2800" dirty="0" err="1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굿즈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 사은품이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많고 종류가 다양하다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4859C91-EDD0-4108-9320-DE69F65CA589}"/>
              </a:ext>
            </a:extLst>
          </p:cNvPr>
          <p:cNvSpPr/>
          <p:nvPr/>
        </p:nvSpPr>
        <p:spPr>
          <a:xfrm>
            <a:off x="270533" y="1440360"/>
            <a:ext cx="4814969" cy="4814969"/>
          </a:xfrm>
          <a:prstGeom prst="ellipse">
            <a:avLst/>
          </a:prstGeom>
          <a:noFill/>
          <a:ln w="19050">
            <a:solidFill>
              <a:srgbClr val="AE5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120B9E-BD44-45D8-A694-178C9468E66F}"/>
              </a:ext>
            </a:extLst>
          </p:cNvPr>
          <p:cNvSpPr/>
          <p:nvPr/>
        </p:nvSpPr>
        <p:spPr>
          <a:xfrm>
            <a:off x="2724634" y="2465911"/>
            <a:ext cx="530915" cy="3139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강점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B4CF65-0D67-466E-9516-BB41E802C6BF}"/>
              </a:ext>
            </a:extLst>
          </p:cNvPr>
          <p:cNvSpPr txBox="1"/>
          <p:nvPr/>
        </p:nvSpPr>
        <p:spPr>
          <a:xfrm>
            <a:off x="2100485" y="1753491"/>
            <a:ext cx="811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8000" b="1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S</a:t>
            </a:r>
            <a:endParaRPr lang="ko-KR" altLang="en-US" sz="8000" b="1" dirty="0">
              <a:solidFill>
                <a:schemeClr val="accent1">
                  <a:lumMod val="7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3721A67-CB1F-4458-9317-ED819179D878}"/>
              </a:ext>
            </a:extLst>
          </p:cNvPr>
          <p:cNvCxnSpPr>
            <a:cxnSpLocks/>
          </p:cNvCxnSpPr>
          <p:nvPr/>
        </p:nvCxnSpPr>
        <p:spPr>
          <a:xfrm>
            <a:off x="749926" y="2832336"/>
            <a:ext cx="3856182" cy="0"/>
          </a:xfrm>
          <a:prstGeom prst="line">
            <a:avLst/>
          </a:prstGeom>
          <a:noFill/>
          <a:ln w="19050">
            <a:solidFill>
              <a:srgbClr val="AE5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888AAD-6F6A-4EF6-8582-A6DC5951AB92}"/>
              </a:ext>
            </a:extLst>
          </p:cNvPr>
          <p:cNvSpPr/>
          <p:nvPr/>
        </p:nvSpPr>
        <p:spPr>
          <a:xfrm>
            <a:off x="7695105" y="3685215"/>
            <a:ext cx="3256020" cy="8679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ko-KR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정보가 많은 것에 비해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ko-KR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정리가 안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 </a:t>
            </a:r>
            <a:r>
              <a:rPr lang="ko-KR" altLang="ko-KR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되어있다. 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892E047-9B6A-4240-887A-232B6DC5D0FD}"/>
              </a:ext>
            </a:extLst>
          </p:cNvPr>
          <p:cNvGrpSpPr/>
          <p:nvPr/>
        </p:nvGrpSpPr>
        <p:grpSpPr>
          <a:xfrm>
            <a:off x="8629219" y="1777532"/>
            <a:ext cx="1387793" cy="1200329"/>
            <a:chOff x="8532091" y="1650537"/>
            <a:chExt cx="1387793" cy="120032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191883D-9012-452B-94AB-2B2CF2F15B14}"/>
                </a:ext>
              </a:extLst>
            </p:cNvPr>
            <p:cNvSpPr/>
            <p:nvPr/>
          </p:nvSpPr>
          <p:spPr>
            <a:xfrm>
              <a:off x="9369733" y="2363191"/>
              <a:ext cx="550151" cy="313932"/>
            </a:xfrm>
            <a:prstGeom prst="rect">
              <a:avLst/>
            </a:prstGeom>
          </p:spPr>
          <p:txBody>
            <a:bodyPr vert="horz" wrap="none" lIns="91440" tIns="45720" rIns="91440" bIns="45720" anchor="t">
              <a:spAutoFit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  <a:cs typeface="+mj-cs"/>
                </a:rPr>
                <a:t>약점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BEE30F-7F35-417B-8AA6-6FDDAA6ECE80}"/>
                </a:ext>
              </a:extLst>
            </p:cNvPr>
            <p:cNvSpPr txBox="1"/>
            <p:nvPr/>
          </p:nvSpPr>
          <p:spPr>
            <a:xfrm>
              <a:off x="8532091" y="1650537"/>
              <a:ext cx="11801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defRPr lang="ko-KR" altLang="en-US"/>
              </a:pPr>
              <a:r>
                <a:rPr lang="en-US" altLang="ko-KR" sz="8000" b="1" dirty="0">
                  <a:solidFill>
                    <a:schemeClr val="accent1">
                      <a:lumMod val="75000"/>
                    </a:schemeClr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  <a:cs typeface="+mj-cs"/>
                </a:rPr>
                <a:t>W</a:t>
              </a:r>
              <a:endParaRPr lang="ko-KR" altLang="en-US" sz="8000" b="1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5FFD382-D3B1-4FD0-A264-2324C7F2867E}"/>
              </a:ext>
            </a:extLst>
          </p:cNvPr>
          <p:cNvCxnSpPr>
            <a:cxnSpLocks/>
          </p:cNvCxnSpPr>
          <p:nvPr/>
        </p:nvCxnSpPr>
        <p:spPr>
          <a:xfrm>
            <a:off x="7395024" y="2832336"/>
            <a:ext cx="3856182" cy="0"/>
          </a:xfrm>
          <a:prstGeom prst="line">
            <a:avLst/>
          </a:prstGeom>
          <a:noFill/>
          <a:ln w="19050">
            <a:solidFill>
              <a:srgbClr val="AE5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174AE00-4457-451E-A44E-5BB82CDEF0B4}"/>
              </a:ext>
            </a:extLst>
          </p:cNvPr>
          <p:cNvSpPr/>
          <p:nvPr/>
        </p:nvSpPr>
        <p:spPr>
          <a:xfrm>
            <a:off x="6915631" y="1440360"/>
            <a:ext cx="4814969" cy="4814969"/>
          </a:xfrm>
          <a:prstGeom prst="ellipse">
            <a:avLst/>
          </a:prstGeom>
          <a:noFill/>
          <a:ln w="19050">
            <a:solidFill>
              <a:srgbClr val="AE5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F5BA74-C262-4CF9-A223-1E5C72FB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880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2681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SWOT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분석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FF3406-6AE3-4B0E-8287-8197961EC2E0}"/>
              </a:ext>
            </a:extLst>
          </p:cNvPr>
          <p:cNvSpPr/>
          <p:nvPr/>
        </p:nvSpPr>
        <p:spPr>
          <a:xfrm>
            <a:off x="2844799" y="4131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페르소나 분석을 통해 도출된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강점과 약점 그리고 기회와 위기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2DD7DD-C6FD-446B-8002-3AC4E7C8B89F}"/>
              </a:ext>
            </a:extLst>
          </p:cNvPr>
          <p:cNvSpPr/>
          <p:nvPr/>
        </p:nvSpPr>
        <p:spPr>
          <a:xfrm>
            <a:off x="5613990" y="3524678"/>
            <a:ext cx="893432" cy="64633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VS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61BC28-6AA7-4A9E-9A28-68105E05517E}"/>
              </a:ext>
            </a:extLst>
          </p:cNvPr>
          <p:cNvSpPr/>
          <p:nvPr/>
        </p:nvSpPr>
        <p:spPr>
          <a:xfrm>
            <a:off x="584273" y="3685215"/>
            <a:ext cx="4234733" cy="86793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디자인 </a:t>
            </a:r>
            <a:r>
              <a:rPr lang="ko-KR" altLang="en-US" sz="2800" dirty="0" err="1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굿즈를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 활용하는 </a:t>
            </a:r>
            <a:endParaRPr lang="en-US" altLang="ko-KR" sz="2800" dirty="0">
              <a:solidFill>
                <a:schemeClr val="accent1">
                  <a:lumMod val="7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마케팅이 효과적인 추세이다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4859C91-EDD0-4108-9320-DE69F65CA589}"/>
              </a:ext>
            </a:extLst>
          </p:cNvPr>
          <p:cNvSpPr/>
          <p:nvPr/>
        </p:nvSpPr>
        <p:spPr>
          <a:xfrm>
            <a:off x="270533" y="1440360"/>
            <a:ext cx="4814969" cy="4814969"/>
          </a:xfrm>
          <a:prstGeom prst="ellipse">
            <a:avLst/>
          </a:prstGeom>
          <a:noFill/>
          <a:ln w="19050">
            <a:solidFill>
              <a:srgbClr val="AE5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7880032-C48B-4E82-A464-994C6BF280A8}"/>
              </a:ext>
            </a:extLst>
          </p:cNvPr>
          <p:cNvGrpSpPr/>
          <p:nvPr/>
        </p:nvGrpSpPr>
        <p:grpSpPr>
          <a:xfrm>
            <a:off x="2013859" y="1753491"/>
            <a:ext cx="1241690" cy="1200329"/>
            <a:chOff x="2089655" y="1677291"/>
            <a:chExt cx="1241690" cy="12003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120B9E-BD44-45D8-A694-178C9468E66F}"/>
                </a:ext>
              </a:extLst>
            </p:cNvPr>
            <p:cNvSpPr/>
            <p:nvPr/>
          </p:nvSpPr>
          <p:spPr>
            <a:xfrm>
              <a:off x="2800430" y="2389711"/>
              <a:ext cx="530915" cy="313932"/>
            </a:xfrm>
            <a:prstGeom prst="rect">
              <a:avLst/>
            </a:prstGeom>
          </p:spPr>
          <p:txBody>
            <a:bodyPr vert="horz" wrap="none" lIns="91440" tIns="45720" rIns="91440" bIns="45720" anchor="t">
              <a:spAutoFit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  <a:cs typeface="+mj-cs"/>
                </a:rPr>
                <a:t>기회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B4CF65-0D67-466E-9516-BB41E802C6BF}"/>
                </a:ext>
              </a:extLst>
            </p:cNvPr>
            <p:cNvSpPr txBox="1"/>
            <p:nvPr/>
          </p:nvSpPr>
          <p:spPr>
            <a:xfrm>
              <a:off x="2089655" y="1677291"/>
              <a:ext cx="96532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defRPr lang="ko-KR" altLang="en-US"/>
              </a:pPr>
              <a:r>
                <a:rPr lang="en-US" altLang="ko-KR" sz="8000" b="1" dirty="0">
                  <a:solidFill>
                    <a:schemeClr val="accent1">
                      <a:lumMod val="75000"/>
                    </a:schemeClr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  <a:cs typeface="+mj-cs"/>
                </a:rPr>
                <a:t>O</a:t>
              </a:r>
              <a:endParaRPr lang="ko-KR" altLang="en-US" sz="8000" b="1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3721A67-CB1F-4458-9317-ED819179D878}"/>
              </a:ext>
            </a:extLst>
          </p:cNvPr>
          <p:cNvCxnSpPr>
            <a:cxnSpLocks/>
          </p:cNvCxnSpPr>
          <p:nvPr/>
        </p:nvCxnSpPr>
        <p:spPr>
          <a:xfrm>
            <a:off x="749926" y="2832336"/>
            <a:ext cx="3856182" cy="0"/>
          </a:xfrm>
          <a:prstGeom prst="line">
            <a:avLst/>
          </a:prstGeom>
          <a:noFill/>
          <a:ln w="19050">
            <a:solidFill>
              <a:srgbClr val="AE5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888AAD-6F6A-4EF6-8582-A6DC5951AB92}"/>
              </a:ext>
            </a:extLst>
          </p:cNvPr>
          <p:cNvSpPr/>
          <p:nvPr/>
        </p:nvSpPr>
        <p:spPr>
          <a:xfrm>
            <a:off x="7265155" y="3685215"/>
            <a:ext cx="4171335" cy="8679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정보가 정리되어 있지 않아서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사용자가 정보를 얻기 힘들다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892E047-9B6A-4240-887A-232B6DC5D0FD}"/>
              </a:ext>
            </a:extLst>
          </p:cNvPr>
          <p:cNvGrpSpPr/>
          <p:nvPr/>
        </p:nvGrpSpPr>
        <p:grpSpPr>
          <a:xfrm>
            <a:off x="8889750" y="1753307"/>
            <a:ext cx="1108026" cy="1200329"/>
            <a:chOff x="8792622" y="1829507"/>
            <a:chExt cx="1108026" cy="120032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191883D-9012-452B-94AB-2B2CF2F15B14}"/>
                </a:ext>
              </a:extLst>
            </p:cNvPr>
            <p:cNvSpPr/>
            <p:nvPr/>
          </p:nvSpPr>
          <p:spPr>
            <a:xfrm>
              <a:off x="9369733" y="2501733"/>
              <a:ext cx="530915" cy="313932"/>
            </a:xfrm>
            <a:prstGeom prst="rect">
              <a:avLst/>
            </a:prstGeom>
          </p:spPr>
          <p:txBody>
            <a:bodyPr vert="horz" wrap="none" lIns="91440" tIns="45720" rIns="91440" bIns="45720" anchor="t">
              <a:spAutoFit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  <a:cs typeface="+mj-cs"/>
                </a:rPr>
                <a:t>위협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BEE30F-7F35-417B-8AA6-6FDDAA6ECE80}"/>
                </a:ext>
              </a:extLst>
            </p:cNvPr>
            <p:cNvSpPr txBox="1"/>
            <p:nvPr/>
          </p:nvSpPr>
          <p:spPr>
            <a:xfrm>
              <a:off x="8792622" y="1829507"/>
              <a:ext cx="8723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defRPr lang="ko-KR" altLang="en-US"/>
              </a:pPr>
              <a:r>
                <a:rPr lang="en-US" altLang="ko-KR" sz="8000" b="1" dirty="0">
                  <a:solidFill>
                    <a:schemeClr val="accent1">
                      <a:lumMod val="75000"/>
                    </a:schemeClr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  <a:cs typeface="+mj-cs"/>
                </a:rPr>
                <a:t>T</a:t>
              </a:r>
              <a:endParaRPr lang="ko-KR" altLang="en-US" sz="8000" b="1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5FFD382-D3B1-4FD0-A264-2324C7F2867E}"/>
              </a:ext>
            </a:extLst>
          </p:cNvPr>
          <p:cNvCxnSpPr>
            <a:cxnSpLocks/>
          </p:cNvCxnSpPr>
          <p:nvPr/>
        </p:nvCxnSpPr>
        <p:spPr>
          <a:xfrm>
            <a:off x="7395024" y="2832336"/>
            <a:ext cx="3856182" cy="0"/>
          </a:xfrm>
          <a:prstGeom prst="line">
            <a:avLst/>
          </a:prstGeom>
          <a:noFill/>
          <a:ln w="19050">
            <a:solidFill>
              <a:srgbClr val="AE5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174AE00-4457-451E-A44E-5BB82CDEF0B4}"/>
              </a:ext>
            </a:extLst>
          </p:cNvPr>
          <p:cNvSpPr/>
          <p:nvPr/>
        </p:nvSpPr>
        <p:spPr>
          <a:xfrm>
            <a:off x="6915631" y="1440360"/>
            <a:ext cx="4814969" cy="4814969"/>
          </a:xfrm>
          <a:prstGeom prst="ellipse">
            <a:avLst/>
          </a:prstGeom>
          <a:noFill/>
          <a:ln w="19050">
            <a:solidFill>
              <a:srgbClr val="AE5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875493-946B-48B4-A408-32A98393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962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31868522-8F15-457D-99C4-2163CB8D68F3}"/>
              </a:ext>
            </a:extLst>
          </p:cNvPr>
          <p:cNvSpPr/>
          <p:nvPr/>
        </p:nvSpPr>
        <p:spPr>
          <a:xfrm>
            <a:off x="7970498" y="1595798"/>
            <a:ext cx="3981358" cy="3981356"/>
          </a:xfrm>
          <a:prstGeom prst="ellipse">
            <a:avLst/>
          </a:prstGeom>
          <a:solidFill>
            <a:srgbClr val="AE5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351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사이트 분석 결과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F5290F-3FCA-4228-A304-A98785CCE5D6}"/>
              </a:ext>
            </a:extLst>
          </p:cNvPr>
          <p:cNvSpPr txBox="1"/>
          <p:nvPr/>
        </p:nvSpPr>
        <p:spPr>
          <a:xfrm>
            <a:off x="8430442" y="3568288"/>
            <a:ext cx="3076483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정돈된 디자인</a:t>
            </a:r>
            <a:endParaRPr lang="en-US" altLang="ko-KR" sz="2800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눈에 들어오는 디자인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26084-2AD4-4020-BB27-6C32F77CDF85}"/>
              </a:ext>
            </a:extLst>
          </p:cNvPr>
          <p:cNvSpPr txBox="1"/>
          <p:nvPr/>
        </p:nvSpPr>
        <p:spPr>
          <a:xfrm>
            <a:off x="688945" y="3392800"/>
            <a:ext cx="2383987" cy="125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고객들이</a:t>
            </a:r>
            <a:endParaRPr lang="en-US" altLang="ko-KR" sz="2800" dirty="0">
              <a:solidFill>
                <a:schemeClr val="accent1">
                  <a:lumMod val="7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정보를 파악하기</a:t>
            </a:r>
            <a:endParaRPr lang="en-US" altLang="ko-KR" sz="2800" dirty="0">
              <a:solidFill>
                <a:schemeClr val="accent1">
                  <a:lumMod val="7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어려워한다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8D9186-095D-4A1A-AD7E-1206AA84FE49}"/>
              </a:ext>
            </a:extLst>
          </p:cNvPr>
          <p:cNvSpPr txBox="1"/>
          <p:nvPr/>
        </p:nvSpPr>
        <p:spPr>
          <a:xfrm>
            <a:off x="3819268" y="3568288"/>
            <a:ext cx="3177473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좁은 공간에</a:t>
            </a:r>
            <a:endParaRPr lang="en-US" altLang="ko-KR" sz="2800" dirty="0">
              <a:solidFill>
                <a:schemeClr val="accent1">
                  <a:lumMod val="7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정보가 집중되어 있다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10F972-75D8-41AD-A9DE-FE6FF53F5529}"/>
              </a:ext>
            </a:extLst>
          </p:cNvPr>
          <p:cNvSpPr txBox="1"/>
          <p:nvPr/>
        </p:nvSpPr>
        <p:spPr>
          <a:xfrm>
            <a:off x="573368" y="2460594"/>
            <a:ext cx="261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PROBLEM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8A3B7F-0AE6-49DB-88FA-10B1F0EA64FA}"/>
              </a:ext>
            </a:extLst>
          </p:cNvPr>
          <p:cNvSpPr txBox="1"/>
          <p:nvPr/>
        </p:nvSpPr>
        <p:spPr>
          <a:xfrm>
            <a:off x="4468644" y="2460594"/>
            <a:ext cx="1878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CAUSE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98C5A5-18D8-46F0-B928-992097E17F82}"/>
              </a:ext>
            </a:extLst>
          </p:cNvPr>
          <p:cNvSpPr txBox="1"/>
          <p:nvPr/>
        </p:nvSpPr>
        <p:spPr>
          <a:xfrm>
            <a:off x="8600226" y="2460594"/>
            <a:ext cx="272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dirty="0">
                <a:solidFill>
                  <a:schemeClr val="bg1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SOLUTION</a:t>
            </a:r>
            <a:endParaRPr lang="ko-KR" altLang="en-US" sz="4000" dirty="0">
              <a:solidFill>
                <a:schemeClr val="bg1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D65B249-C64B-43EA-8210-B00203B8B795}"/>
              </a:ext>
            </a:extLst>
          </p:cNvPr>
          <p:cNvCxnSpPr>
            <a:cxnSpLocks/>
          </p:cNvCxnSpPr>
          <p:nvPr/>
        </p:nvCxnSpPr>
        <p:spPr>
          <a:xfrm>
            <a:off x="620618" y="3146372"/>
            <a:ext cx="248925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068717-6744-427F-A001-79E9AF84B622}"/>
              </a:ext>
            </a:extLst>
          </p:cNvPr>
          <p:cNvCxnSpPr>
            <a:cxnSpLocks/>
          </p:cNvCxnSpPr>
          <p:nvPr/>
        </p:nvCxnSpPr>
        <p:spPr>
          <a:xfrm>
            <a:off x="4061164" y="3146372"/>
            <a:ext cx="248925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B414B5D-8770-42A5-A315-3796D95BAB9F}"/>
              </a:ext>
            </a:extLst>
          </p:cNvPr>
          <p:cNvCxnSpPr>
            <a:cxnSpLocks/>
          </p:cNvCxnSpPr>
          <p:nvPr/>
        </p:nvCxnSpPr>
        <p:spPr>
          <a:xfrm>
            <a:off x="8687650" y="3146372"/>
            <a:ext cx="248925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BAE59BF-5AB2-43E0-9E0F-1BB05C24B36C}"/>
              </a:ext>
            </a:extLst>
          </p:cNvPr>
          <p:cNvSpPr/>
          <p:nvPr/>
        </p:nvSpPr>
        <p:spPr>
          <a:xfrm>
            <a:off x="7151110" y="3144758"/>
            <a:ext cx="701964" cy="963810"/>
          </a:xfrm>
          <a:prstGeom prst="rightArrow">
            <a:avLst/>
          </a:prstGeom>
          <a:solidFill>
            <a:srgbClr val="3A5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F27507-D834-4858-8DDC-6870D742CE03}"/>
              </a:ext>
            </a:extLst>
          </p:cNvPr>
          <p:cNvSpPr/>
          <p:nvPr/>
        </p:nvSpPr>
        <p:spPr>
          <a:xfrm>
            <a:off x="310926" y="1805300"/>
            <a:ext cx="3085958" cy="3562350"/>
          </a:xfrm>
          <a:prstGeom prst="rec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n w="952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EE7A02-9638-4021-B241-24628ED9F4AC}"/>
              </a:ext>
            </a:extLst>
          </p:cNvPr>
          <p:cNvSpPr/>
          <p:nvPr/>
        </p:nvSpPr>
        <p:spPr>
          <a:xfrm>
            <a:off x="3841393" y="1805300"/>
            <a:ext cx="3085958" cy="3562350"/>
          </a:xfrm>
          <a:prstGeom prst="rec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n w="952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8A82B-89D1-4AEA-834D-591E2310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4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타겟 및 컨셉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3D64CA-00A7-46A9-83D5-3A41E4312280}"/>
              </a:ext>
            </a:extLst>
          </p:cNvPr>
          <p:cNvSpPr txBox="1"/>
          <p:nvPr/>
        </p:nvSpPr>
        <p:spPr>
          <a:xfrm>
            <a:off x="4092093" y="3676077"/>
            <a:ext cx="4007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어떻게 </a:t>
            </a: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문제를 해결하여</a:t>
            </a:r>
            <a:endParaRPr lang="en-US" altLang="ko-KR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홈페이지를 리디자인 할 것인가</a:t>
            </a: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16C47-C211-481F-9CFB-303A83A53C20}"/>
              </a:ext>
            </a:extLst>
          </p:cNvPr>
          <p:cNvSpPr txBox="1"/>
          <p:nvPr/>
        </p:nvSpPr>
        <p:spPr>
          <a:xfrm>
            <a:off x="4494600" y="2494220"/>
            <a:ext cx="3202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8000" b="1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HOW?</a:t>
            </a:r>
            <a:endParaRPr lang="ko-KR" altLang="en-US" sz="8000" b="1" dirty="0">
              <a:solidFill>
                <a:schemeClr val="accent1">
                  <a:lumMod val="7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663BD8-2FFD-441C-9D02-6A246823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13430" y="268071"/>
            <a:ext cx="986990" cy="44714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6BDC2-0946-469D-A299-A61425AEE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9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D54B85AD-DCBD-4BBD-85F1-C539930F2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128" y="2364405"/>
            <a:ext cx="43217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공부하는 학생</a:t>
            </a: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 </a:t>
            </a: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주부</a:t>
            </a: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 </a:t>
            </a: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직장인을 비롯하여 책을 좋아하며 인터넷을 이용할 수 있는 모든 연령대</a:t>
            </a:r>
            <a:endParaRPr lang="ko-KR" altLang="ko-KR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E792AE-8168-4289-ABFB-83ABB8835D65}"/>
              </a:ext>
            </a:extLst>
          </p:cNvPr>
          <p:cNvSpPr txBox="1"/>
          <p:nvPr/>
        </p:nvSpPr>
        <p:spPr>
          <a:xfrm>
            <a:off x="547329" y="203415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타겟 및 컨셉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E407C1F-368D-4D82-BDA2-A2C6383E70FA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7EA9EF-57BF-4007-9C10-CC7FDA7E29F9}"/>
              </a:ext>
            </a:extLst>
          </p:cNvPr>
          <p:cNvSpPr/>
          <p:nvPr/>
        </p:nvSpPr>
        <p:spPr>
          <a:xfrm>
            <a:off x="3048000" y="4131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알라딘 홈페이지의 이용자들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05831D-7E57-44B8-B35C-6637FC0ACB4D}"/>
              </a:ext>
            </a:extLst>
          </p:cNvPr>
          <p:cNvGrpSpPr/>
          <p:nvPr/>
        </p:nvGrpSpPr>
        <p:grpSpPr>
          <a:xfrm>
            <a:off x="-1574294" y="3828464"/>
            <a:ext cx="15332954" cy="6139747"/>
            <a:chOff x="-1574294" y="3828464"/>
            <a:chExt cx="15332954" cy="613974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FEDB49D-47A6-4ACF-AE7C-BB8540EA4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4294" y="4056482"/>
              <a:ext cx="5734680" cy="5734680"/>
            </a:xfrm>
            <a:prstGeom prst="rect">
              <a:avLst/>
            </a:prstGeom>
          </p:spPr>
        </p:pic>
        <p:pic>
          <p:nvPicPr>
            <p:cNvPr id="18" name="그림 17" descr="개체이(가) 표시된 사진&#10;&#10;높은 신뢰도로 생성된 설명">
              <a:extLst>
                <a:ext uri="{FF2B5EF4-FFF2-40B4-BE49-F238E27FC236}">
                  <a16:creationId xmlns:a16="http://schemas.microsoft.com/office/drawing/2014/main" id="{C25D08DF-729F-4B4C-8260-0D1396938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8260" y="4553561"/>
              <a:ext cx="5414650" cy="541465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54426D3-D5FC-4671-B09F-2B54F0CA9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2940" y="4129240"/>
              <a:ext cx="5675720" cy="567572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8DA05F6-46DE-4FEF-9648-50F6E1CF4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911" y="3828464"/>
              <a:ext cx="5431394" cy="5431394"/>
            </a:xfrm>
            <a:prstGeom prst="rect">
              <a:avLst/>
            </a:prstGeom>
          </p:spPr>
        </p:pic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891A0-C8D6-4A57-8842-94012CEA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68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E792AE-8168-4289-ABFB-83ABB8835D65}"/>
              </a:ext>
            </a:extLst>
          </p:cNvPr>
          <p:cNvSpPr txBox="1"/>
          <p:nvPr/>
        </p:nvSpPr>
        <p:spPr>
          <a:xfrm>
            <a:off x="547329" y="203415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타겟 및 컨셉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E407C1F-368D-4D82-BDA2-A2C6383E70FA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8B9A1-0B52-4C85-82F2-38FACC0DBF8B}"/>
              </a:ext>
            </a:extLst>
          </p:cNvPr>
          <p:cNvSpPr/>
          <p:nvPr/>
        </p:nvSpPr>
        <p:spPr>
          <a:xfrm>
            <a:off x="3048000" y="4131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컨셉 키워드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BAE811-602E-41ED-A115-D59306CD053E}"/>
              </a:ext>
            </a:extLst>
          </p:cNvPr>
          <p:cNvSpPr/>
          <p:nvPr/>
        </p:nvSpPr>
        <p:spPr>
          <a:xfrm>
            <a:off x="722819" y="4535739"/>
            <a:ext cx="3070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sz="32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정돈된 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pic>
        <p:nvPicPr>
          <p:cNvPr id="20" name="그림 19" descr="선반, 실내, 책, 벽이(가) 표시된 사진&#10;&#10;매우 높은 신뢰도로 생성된 설명">
            <a:extLst>
              <a:ext uri="{FF2B5EF4-FFF2-40B4-BE49-F238E27FC236}">
                <a16:creationId xmlns:a16="http://schemas.microsoft.com/office/drawing/2014/main" id="{532F27E0-7BD6-46B8-917E-AD2BFD89A3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8" t="1662" r="17568" b="1044"/>
          <a:stretch>
            <a:fillRect/>
          </a:stretch>
        </p:blipFill>
        <p:spPr>
          <a:xfrm>
            <a:off x="722820" y="1384240"/>
            <a:ext cx="3070687" cy="3070687"/>
          </a:xfrm>
          <a:custGeom>
            <a:avLst/>
            <a:gdLst>
              <a:gd name="connsiteX0" fmla="*/ 1868237 w 3736474"/>
              <a:gd name="connsiteY0" fmla="*/ 0 h 3736474"/>
              <a:gd name="connsiteX1" fmla="*/ 3736474 w 3736474"/>
              <a:gd name="connsiteY1" fmla="*/ 1868237 h 3736474"/>
              <a:gd name="connsiteX2" fmla="*/ 1868237 w 3736474"/>
              <a:gd name="connsiteY2" fmla="*/ 3736474 h 3736474"/>
              <a:gd name="connsiteX3" fmla="*/ 0 w 3736474"/>
              <a:gd name="connsiteY3" fmla="*/ 1868237 h 3736474"/>
              <a:gd name="connsiteX4" fmla="*/ 1868237 w 3736474"/>
              <a:gd name="connsiteY4" fmla="*/ 0 h 373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6474" h="3736474">
                <a:moveTo>
                  <a:pt x="1868237" y="0"/>
                </a:moveTo>
                <a:cubicBezTo>
                  <a:pt x="2900036" y="0"/>
                  <a:pt x="3736474" y="836438"/>
                  <a:pt x="3736474" y="1868237"/>
                </a:cubicBezTo>
                <a:cubicBezTo>
                  <a:pt x="3736474" y="2900036"/>
                  <a:pt x="2900036" y="3736474"/>
                  <a:pt x="1868237" y="3736474"/>
                </a:cubicBezTo>
                <a:cubicBezTo>
                  <a:pt x="836438" y="3736474"/>
                  <a:pt x="0" y="2900036"/>
                  <a:pt x="0" y="1868237"/>
                </a:cubicBezTo>
                <a:cubicBezTo>
                  <a:pt x="0" y="836438"/>
                  <a:pt x="836438" y="0"/>
                  <a:pt x="1868237" y="0"/>
                </a:cubicBezTo>
                <a:close/>
              </a:path>
            </a:pathLst>
          </a:cu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4BAEC3-105F-4A5E-9194-9F826E44848D}"/>
              </a:ext>
            </a:extLst>
          </p:cNvPr>
          <p:cNvSpPr txBox="1"/>
          <p:nvPr/>
        </p:nvSpPr>
        <p:spPr>
          <a:xfrm>
            <a:off x="722819" y="5201323"/>
            <a:ext cx="307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전체적인 레이아웃을 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통일시켜 좀 더 정돈된 이미지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EED6E3-BD4E-4EAC-93C7-907CDD60D775}"/>
              </a:ext>
            </a:extLst>
          </p:cNvPr>
          <p:cNvSpPr/>
          <p:nvPr/>
        </p:nvSpPr>
        <p:spPr>
          <a:xfrm>
            <a:off x="4450996" y="4535739"/>
            <a:ext cx="3070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sz="3200" dirty="0" err="1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엔티크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pic>
        <p:nvPicPr>
          <p:cNvPr id="17" name="그림 16" descr="개체, 촛대이(가) 표시된 사진&#10;&#10;매우 높은 신뢰도로 생성된 설명">
            <a:extLst>
              <a:ext uri="{FF2B5EF4-FFF2-40B4-BE49-F238E27FC236}">
                <a16:creationId xmlns:a16="http://schemas.microsoft.com/office/drawing/2014/main" id="{31BB9644-9C1D-40E3-9043-F3F2D19119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 t="3605" r="17361" b="3605"/>
          <a:stretch/>
        </p:blipFill>
        <p:spPr>
          <a:xfrm>
            <a:off x="4450995" y="1384240"/>
            <a:ext cx="3070687" cy="3070687"/>
          </a:xfrm>
          <a:custGeom>
            <a:avLst/>
            <a:gdLst>
              <a:gd name="connsiteX0" fmla="*/ 1868237 w 3736474"/>
              <a:gd name="connsiteY0" fmla="*/ 0 h 3736474"/>
              <a:gd name="connsiteX1" fmla="*/ 3736474 w 3736474"/>
              <a:gd name="connsiteY1" fmla="*/ 1868237 h 3736474"/>
              <a:gd name="connsiteX2" fmla="*/ 1868237 w 3736474"/>
              <a:gd name="connsiteY2" fmla="*/ 3736474 h 3736474"/>
              <a:gd name="connsiteX3" fmla="*/ 0 w 3736474"/>
              <a:gd name="connsiteY3" fmla="*/ 1868237 h 3736474"/>
              <a:gd name="connsiteX4" fmla="*/ 1868237 w 3736474"/>
              <a:gd name="connsiteY4" fmla="*/ 0 h 373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6474" h="3736474">
                <a:moveTo>
                  <a:pt x="1868237" y="0"/>
                </a:moveTo>
                <a:cubicBezTo>
                  <a:pt x="2900036" y="0"/>
                  <a:pt x="3736474" y="836438"/>
                  <a:pt x="3736474" y="1868237"/>
                </a:cubicBezTo>
                <a:cubicBezTo>
                  <a:pt x="3736474" y="2900036"/>
                  <a:pt x="2900036" y="3736474"/>
                  <a:pt x="1868237" y="3736474"/>
                </a:cubicBezTo>
                <a:cubicBezTo>
                  <a:pt x="836438" y="3736474"/>
                  <a:pt x="0" y="2900036"/>
                  <a:pt x="0" y="1868237"/>
                </a:cubicBezTo>
                <a:cubicBezTo>
                  <a:pt x="0" y="836438"/>
                  <a:pt x="836438" y="0"/>
                  <a:pt x="1868237" y="0"/>
                </a:cubicBezTo>
                <a:close/>
              </a:path>
            </a:pathLst>
          </a:cu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AE296F9-22E3-4555-BD51-A433BED2BA1F}"/>
              </a:ext>
            </a:extLst>
          </p:cNvPr>
          <p:cNvSpPr txBox="1"/>
          <p:nvPr/>
        </p:nvSpPr>
        <p:spPr>
          <a:xfrm>
            <a:off x="4450995" y="5201323"/>
            <a:ext cx="307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페이지의 판면비율을 낮춰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오래 써온 듯한 편안함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95D6-5977-4C9F-A66F-2AEF50938EA6}"/>
              </a:ext>
            </a:extLst>
          </p:cNvPr>
          <p:cNvSpPr/>
          <p:nvPr/>
        </p:nvSpPr>
        <p:spPr>
          <a:xfrm>
            <a:off x="8179171" y="4535739"/>
            <a:ext cx="30783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sz="32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가을 분위기의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pic>
        <p:nvPicPr>
          <p:cNvPr id="25" name="그림 24" descr="나무, 식물, 단풍나무, 오렌지이(가) 표시된 사진&#10;&#10;매우 높은 신뢰도로 생성된 설명">
            <a:extLst>
              <a:ext uri="{FF2B5EF4-FFF2-40B4-BE49-F238E27FC236}">
                <a16:creationId xmlns:a16="http://schemas.microsoft.com/office/drawing/2014/main" id="{247CFB95-4FE4-43AC-AED8-3B874DC37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" r="36182" b="2118"/>
          <a:stretch>
            <a:fillRect/>
          </a:stretch>
        </p:blipFill>
        <p:spPr>
          <a:xfrm>
            <a:off x="8179171" y="1376551"/>
            <a:ext cx="3078376" cy="3078376"/>
          </a:xfrm>
          <a:custGeom>
            <a:avLst/>
            <a:gdLst>
              <a:gd name="connsiteX0" fmla="*/ 1872915 w 3745830"/>
              <a:gd name="connsiteY0" fmla="*/ 0 h 3745830"/>
              <a:gd name="connsiteX1" fmla="*/ 3745830 w 3745830"/>
              <a:gd name="connsiteY1" fmla="*/ 1872915 h 3745830"/>
              <a:gd name="connsiteX2" fmla="*/ 1872915 w 3745830"/>
              <a:gd name="connsiteY2" fmla="*/ 3745830 h 3745830"/>
              <a:gd name="connsiteX3" fmla="*/ 0 w 3745830"/>
              <a:gd name="connsiteY3" fmla="*/ 1872915 h 3745830"/>
              <a:gd name="connsiteX4" fmla="*/ 1872915 w 3745830"/>
              <a:gd name="connsiteY4" fmla="*/ 0 h 3745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5830" h="3745830">
                <a:moveTo>
                  <a:pt x="1872915" y="0"/>
                </a:moveTo>
                <a:cubicBezTo>
                  <a:pt x="2907297" y="0"/>
                  <a:pt x="3745830" y="838533"/>
                  <a:pt x="3745830" y="1872915"/>
                </a:cubicBezTo>
                <a:cubicBezTo>
                  <a:pt x="3745830" y="2907297"/>
                  <a:pt x="2907297" y="3745830"/>
                  <a:pt x="1872915" y="3745830"/>
                </a:cubicBezTo>
                <a:cubicBezTo>
                  <a:pt x="838533" y="3745830"/>
                  <a:pt x="0" y="2907297"/>
                  <a:pt x="0" y="1872915"/>
                </a:cubicBezTo>
                <a:cubicBezTo>
                  <a:pt x="0" y="838533"/>
                  <a:pt x="838533" y="0"/>
                  <a:pt x="1872915" y="0"/>
                </a:cubicBezTo>
                <a:close/>
              </a:path>
            </a:pathLst>
          </a:cu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3AFF758-BB7A-49C3-98E8-7FE70F7CC036}"/>
              </a:ext>
            </a:extLst>
          </p:cNvPr>
          <p:cNvSpPr txBox="1"/>
          <p:nvPr/>
        </p:nvSpPr>
        <p:spPr>
          <a:xfrm>
            <a:off x="8183014" y="5201323"/>
            <a:ext cx="307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계절감을 나타내어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감성적으로 접근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DEB329-1277-4C65-80D9-FB2085D45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089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5AB9BF0-C35F-4DB6-B35A-6255B9D35174}"/>
              </a:ext>
            </a:extLst>
          </p:cNvPr>
          <p:cNvSpPr/>
          <p:nvPr/>
        </p:nvSpPr>
        <p:spPr>
          <a:xfrm>
            <a:off x="7594309" y="5070762"/>
            <a:ext cx="3821835" cy="1403926"/>
          </a:xfrm>
          <a:prstGeom prst="roundRect">
            <a:avLst/>
          </a:prstGeom>
          <a:solidFill>
            <a:srgbClr val="4C5C6C"/>
          </a:solidFill>
          <a:ln w="12700">
            <a:solidFill>
              <a:srgbClr val="4C5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kern="15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웹 접근성에 맞춘 명도 대비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45155BB-7235-4640-B880-315411FB6901}"/>
              </a:ext>
            </a:extLst>
          </p:cNvPr>
          <p:cNvSpPr/>
          <p:nvPr/>
        </p:nvSpPr>
        <p:spPr>
          <a:xfrm>
            <a:off x="525266" y="5070762"/>
            <a:ext cx="5708106" cy="1403926"/>
          </a:xfrm>
          <a:prstGeom prst="roundRect">
            <a:avLst/>
          </a:prstGeom>
          <a:solidFill>
            <a:srgbClr val="4C5C6C"/>
          </a:solidFill>
          <a:ln w="12700">
            <a:solidFill>
              <a:srgbClr val="4C5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kern="15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Gray</a:t>
            </a:r>
            <a:r>
              <a:rPr lang="ko-KR" altLang="en-US" kern="15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를 섞어 눈에 피로감을 덜어 주는 가을 분위기의 색상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E54526-157C-4F60-A270-B432997B2C27}"/>
              </a:ext>
            </a:extLst>
          </p:cNvPr>
          <p:cNvSpPr/>
          <p:nvPr/>
        </p:nvSpPr>
        <p:spPr>
          <a:xfrm>
            <a:off x="8443398" y="1244697"/>
            <a:ext cx="21236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CONTRAST</a:t>
            </a:r>
            <a:endParaRPr lang="ko-KR" altLang="en-US" sz="2800" b="1" kern="1500" dirty="0">
              <a:solidFill>
                <a:srgbClr val="2F5597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91EDC5-E2C3-451D-8BD2-002CB7ECEBAD}"/>
              </a:ext>
            </a:extLst>
          </p:cNvPr>
          <p:cNvSpPr/>
          <p:nvPr/>
        </p:nvSpPr>
        <p:spPr>
          <a:xfrm>
            <a:off x="7594311" y="1895290"/>
            <a:ext cx="1370016" cy="775216"/>
          </a:xfrm>
          <a:prstGeom prst="rect">
            <a:avLst/>
          </a:prstGeom>
          <a:solidFill>
            <a:srgbClr val="4C5C6C"/>
          </a:solidFill>
          <a:ln>
            <a:solidFill>
              <a:srgbClr val="4C5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#4c5c6c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43D7C5-6325-4C17-B629-2D4174E82D67}"/>
              </a:ext>
            </a:extLst>
          </p:cNvPr>
          <p:cNvSpPr/>
          <p:nvPr/>
        </p:nvSpPr>
        <p:spPr>
          <a:xfrm>
            <a:off x="8964327" y="1895290"/>
            <a:ext cx="1300527" cy="77521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err="1">
                <a:solidFill>
                  <a:schemeClr val="tx1"/>
                </a:solidFill>
              </a:rPr>
              <a:t>ffffff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64B1B3-C093-4CE3-A632-474D1E3B7078}"/>
              </a:ext>
            </a:extLst>
          </p:cNvPr>
          <p:cNvSpPr/>
          <p:nvPr/>
        </p:nvSpPr>
        <p:spPr>
          <a:xfrm>
            <a:off x="7594311" y="2777804"/>
            <a:ext cx="1370016" cy="775216"/>
          </a:xfrm>
          <a:prstGeom prst="rect">
            <a:avLst/>
          </a:prstGeom>
          <a:solidFill>
            <a:srgbClr val="AE5D62"/>
          </a:solidFill>
          <a:ln>
            <a:solidFill>
              <a:srgbClr val="AE5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#ae5d62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4420A1-4327-4556-87B7-6217FC13A895}"/>
              </a:ext>
            </a:extLst>
          </p:cNvPr>
          <p:cNvSpPr/>
          <p:nvPr/>
        </p:nvSpPr>
        <p:spPr>
          <a:xfrm>
            <a:off x="8964327" y="2777804"/>
            <a:ext cx="1300527" cy="77521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err="1">
                <a:solidFill>
                  <a:schemeClr val="tx1"/>
                </a:solidFill>
              </a:rPr>
              <a:t>ffffff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4F5EFB-0680-4E9A-A995-AC69192DE8C2}"/>
              </a:ext>
            </a:extLst>
          </p:cNvPr>
          <p:cNvSpPr/>
          <p:nvPr/>
        </p:nvSpPr>
        <p:spPr>
          <a:xfrm rot="10800000" flipV="1">
            <a:off x="10334343" y="2068861"/>
            <a:ext cx="1148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6.9 : 1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93834B-E825-475B-95AB-E9ADF2A759A6}"/>
              </a:ext>
            </a:extLst>
          </p:cNvPr>
          <p:cNvSpPr/>
          <p:nvPr/>
        </p:nvSpPr>
        <p:spPr>
          <a:xfrm rot="10800000" flipV="1">
            <a:off x="10336335" y="2980746"/>
            <a:ext cx="1148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4.6 : 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EC19AA-F8D9-42C4-9715-90A02B8F7586}"/>
              </a:ext>
            </a:extLst>
          </p:cNvPr>
          <p:cNvSpPr txBox="1"/>
          <p:nvPr/>
        </p:nvSpPr>
        <p:spPr>
          <a:xfrm>
            <a:off x="547329" y="203415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타겟 및 컨셉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D3268B-C406-44B3-AE40-48087074957A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775A49-9513-4A1C-BA01-8B4EECA3BD88}"/>
              </a:ext>
            </a:extLst>
          </p:cNvPr>
          <p:cNvSpPr/>
          <p:nvPr/>
        </p:nvSpPr>
        <p:spPr>
          <a:xfrm>
            <a:off x="3048000" y="4131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이용할 색상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19881-4794-4362-9F4B-22C067F076B2}"/>
              </a:ext>
            </a:extLst>
          </p:cNvPr>
          <p:cNvGrpSpPr/>
          <p:nvPr/>
        </p:nvGrpSpPr>
        <p:grpSpPr>
          <a:xfrm>
            <a:off x="525266" y="1302752"/>
            <a:ext cx="2681575" cy="3201065"/>
            <a:chOff x="525266" y="1302752"/>
            <a:chExt cx="2681575" cy="320106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977417B-4DE3-4C17-A5F2-679792EC906F}"/>
                </a:ext>
              </a:extLst>
            </p:cNvPr>
            <p:cNvSpPr/>
            <p:nvPr/>
          </p:nvSpPr>
          <p:spPr>
            <a:xfrm>
              <a:off x="1374848" y="1302752"/>
              <a:ext cx="111761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kern="1500" dirty="0">
                  <a:solidFill>
                    <a:srgbClr val="2F5597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rPr>
                <a:t>MAIN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B4C59D1-35F4-4CEC-8FA8-35FC8EC52F6D}"/>
                </a:ext>
              </a:extLst>
            </p:cNvPr>
            <p:cNvSpPr/>
            <p:nvPr/>
          </p:nvSpPr>
          <p:spPr>
            <a:xfrm>
              <a:off x="525268" y="1936150"/>
              <a:ext cx="2670543" cy="775216"/>
            </a:xfrm>
            <a:prstGeom prst="rect">
              <a:avLst/>
            </a:prstGeom>
            <a:solidFill>
              <a:srgbClr val="4C5C6C"/>
            </a:solidFill>
            <a:ln w="12700">
              <a:solidFill>
                <a:srgbClr val="4C5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#4c5c6c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3E4A9E5-EEAC-4E07-B537-8066F5A3CEBB}"/>
                </a:ext>
              </a:extLst>
            </p:cNvPr>
            <p:cNvSpPr/>
            <p:nvPr/>
          </p:nvSpPr>
          <p:spPr>
            <a:xfrm>
              <a:off x="525266" y="2820618"/>
              <a:ext cx="2670543" cy="775216"/>
            </a:xfrm>
            <a:prstGeom prst="rect">
              <a:avLst/>
            </a:prstGeom>
            <a:solidFill>
              <a:srgbClr val="212121"/>
            </a:solidFill>
            <a:ln w="12700">
              <a:solidFill>
                <a:srgbClr val="2121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#333333</a:t>
              </a:r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B0025D7-3FBB-4C77-AC00-D5B55258AC0F}"/>
                </a:ext>
              </a:extLst>
            </p:cNvPr>
            <p:cNvSpPr/>
            <p:nvPr/>
          </p:nvSpPr>
          <p:spPr>
            <a:xfrm>
              <a:off x="536298" y="3728601"/>
              <a:ext cx="2670543" cy="77521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</a:t>
              </a:r>
              <a:r>
                <a:rPr lang="en-US" altLang="ko-KR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ffffff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E6A1E0-BDC6-4430-8D23-49AA4AE77987}"/>
              </a:ext>
            </a:extLst>
          </p:cNvPr>
          <p:cNvGrpSpPr/>
          <p:nvPr/>
        </p:nvGrpSpPr>
        <p:grpSpPr>
          <a:xfrm>
            <a:off x="3562829" y="1271541"/>
            <a:ext cx="2670543" cy="2324293"/>
            <a:chOff x="3562829" y="1271541"/>
            <a:chExt cx="2670543" cy="232429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06F079F-B056-4191-870B-9C59C1EB08D3}"/>
                </a:ext>
              </a:extLst>
            </p:cNvPr>
            <p:cNvSpPr/>
            <p:nvPr/>
          </p:nvSpPr>
          <p:spPr>
            <a:xfrm>
              <a:off x="4264683" y="1271541"/>
              <a:ext cx="12571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kern="1500" dirty="0">
                  <a:solidFill>
                    <a:srgbClr val="2F5597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rPr>
                <a:t>POINT</a:t>
              </a:r>
              <a:endParaRPr lang="ko-KR" altLang="en-US" sz="2800" b="1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6C92EB-A875-4EF3-9CE8-FFF6F0F01520}"/>
                </a:ext>
              </a:extLst>
            </p:cNvPr>
            <p:cNvSpPr/>
            <p:nvPr/>
          </p:nvSpPr>
          <p:spPr>
            <a:xfrm>
              <a:off x="3562829" y="1934203"/>
              <a:ext cx="2670543" cy="775216"/>
            </a:xfrm>
            <a:prstGeom prst="rect">
              <a:avLst/>
            </a:prstGeom>
            <a:solidFill>
              <a:srgbClr val="AE5D62"/>
            </a:solidFill>
            <a:ln>
              <a:solidFill>
                <a:srgbClr val="AE5D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#ae5d62</a:t>
              </a:r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6B547D5-04E1-4046-8750-698C92DA2BBA}"/>
                </a:ext>
              </a:extLst>
            </p:cNvPr>
            <p:cNvSpPr/>
            <p:nvPr/>
          </p:nvSpPr>
          <p:spPr>
            <a:xfrm>
              <a:off x="3562829" y="2826368"/>
              <a:ext cx="2670543" cy="769466"/>
            </a:xfrm>
            <a:prstGeom prst="rect">
              <a:avLst/>
            </a:prstGeom>
            <a:solidFill>
              <a:srgbClr val="F18C00"/>
            </a:solidFill>
            <a:ln>
              <a:solidFill>
                <a:srgbClr val="F1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#F18C00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239D0E-26AE-4432-AF7A-7994D9A6003A}"/>
              </a:ext>
            </a:extLst>
          </p:cNvPr>
          <p:cNvSpPr/>
          <p:nvPr/>
        </p:nvSpPr>
        <p:spPr>
          <a:xfrm>
            <a:off x="7594311" y="3660318"/>
            <a:ext cx="1370016" cy="775216"/>
          </a:xfrm>
          <a:prstGeom prst="rect">
            <a:avLst/>
          </a:prstGeom>
          <a:solidFill>
            <a:srgbClr val="F18C00"/>
          </a:solidFill>
          <a:ln>
            <a:solidFill>
              <a:srgbClr val="F1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#F18C00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05093B-1D32-494D-85E0-E6BD740BBEA7}"/>
              </a:ext>
            </a:extLst>
          </p:cNvPr>
          <p:cNvSpPr/>
          <p:nvPr/>
        </p:nvSpPr>
        <p:spPr>
          <a:xfrm>
            <a:off x="8964327" y="3660318"/>
            <a:ext cx="1300527" cy="775216"/>
          </a:xfrm>
          <a:prstGeom prst="rect">
            <a:avLst/>
          </a:prstGeom>
          <a:solidFill>
            <a:srgbClr val="212121"/>
          </a:solidFill>
          <a:ln w="127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#333333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2BAFB8-665B-4B32-9009-F05234154C3E}"/>
              </a:ext>
            </a:extLst>
          </p:cNvPr>
          <p:cNvSpPr/>
          <p:nvPr/>
        </p:nvSpPr>
        <p:spPr>
          <a:xfrm rot="10800000" flipV="1">
            <a:off x="10334343" y="3863259"/>
            <a:ext cx="1148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5.1 : 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0BEFC2-024A-4408-A289-1BF92B0B0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713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A070DB-5155-42EF-A8CE-C09A3D5D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560" y="2208045"/>
            <a:ext cx="1523968" cy="4650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EDBBC8-C3B4-485D-BA4E-E0EDE19FF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264" y="3066296"/>
            <a:ext cx="1542446" cy="5812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109ACD-AFDF-48B1-9648-1F60DCCD7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886" y="2209020"/>
            <a:ext cx="1252114" cy="4631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15B22F-DBE5-4B72-87FB-51ED4B4C536C}"/>
              </a:ext>
            </a:extLst>
          </p:cNvPr>
          <p:cNvSpPr txBox="1"/>
          <p:nvPr/>
        </p:nvSpPr>
        <p:spPr>
          <a:xfrm>
            <a:off x="547329" y="203415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타겟 및 컨셉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53BA0C7-A23E-4A52-B540-E9DEFADBD02E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185627-64BE-4DFD-9399-C63AB1365218}"/>
              </a:ext>
            </a:extLst>
          </p:cNvPr>
          <p:cNvSpPr/>
          <p:nvPr/>
        </p:nvSpPr>
        <p:spPr>
          <a:xfrm>
            <a:off x="3048000" y="4131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이용할 서체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D62F4A6-772A-40CF-89E9-460971255EF2}"/>
              </a:ext>
            </a:extLst>
          </p:cNvPr>
          <p:cNvGrpSpPr/>
          <p:nvPr/>
        </p:nvGrpSpPr>
        <p:grpSpPr>
          <a:xfrm>
            <a:off x="2655295" y="1446605"/>
            <a:ext cx="2670543" cy="1418629"/>
            <a:chOff x="525268" y="1292737"/>
            <a:chExt cx="2670543" cy="141862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6A9E176-A5EB-452A-A570-5526D2AD0683}"/>
                </a:ext>
              </a:extLst>
            </p:cNvPr>
            <p:cNvSpPr/>
            <p:nvPr/>
          </p:nvSpPr>
          <p:spPr>
            <a:xfrm>
              <a:off x="1120591" y="1292737"/>
              <a:ext cx="14798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kern="1500" dirty="0">
                  <a:solidFill>
                    <a:srgbClr val="2F5597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rPr>
                <a:t>영문 서체</a:t>
              </a:r>
              <a:endParaRPr lang="en-US" altLang="ko-KR" sz="2800" b="1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89E881-07B9-46D8-8E58-0BA84BC22D80}"/>
                </a:ext>
              </a:extLst>
            </p:cNvPr>
            <p:cNvSpPr/>
            <p:nvPr/>
          </p:nvSpPr>
          <p:spPr>
            <a:xfrm>
              <a:off x="525268" y="1936150"/>
              <a:ext cx="2670543" cy="775216"/>
            </a:xfrm>
            <a:prstGeom prst="rect">
              <a:avLst/>
            </a:prstGeom>
            <a:noFill/>
            <a:ln w="12700">
              <a:solidFill>
                <a:srgbClr val="4C5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이순신 돋움체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0FCCEC4-9F92-4017-9F22-9FF6BF83CEDC}"/>
              </a:ext>
            </a:extLst>
          </p:cNvPr>
          <p:cNvGrpSpPr/>
          <p:nvPr/>
        </p:nvGrpSpPr>
        <p:grpSpPr>
          <a:xfrm>
            <a:off x="6012273" y="1446605"/>
            <a:ext cx="2670545" cy="2303097"/>
            <a:chOff x="525266" y="1292737"/>
            <a:chExt cx="2670545" cy="230309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5125CF-03D3-4363-811A-0F7BAE7E4363}"/>
                </a:ext>
              </a:extLst>
            </p:cNvPr>
            <p:cNvSpPr/>
            <p:nvPr/>
          </p:nvSpPr>
          <p:spPr>
            <a:xfrm>
              <a:off x="1120591" y="1292737"/>
              <a:ext cx="14798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kern="1500" dirty="0">
                  <a:solidFill>
                    <a:srgbClr val="2F5597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rPr>
                <a:t>영문 서체</a:t>
              </a:r>
              <a:endParaRPr lang="en-US" altLang="ko-KR" sz="2800" b="1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FBA89AD-632D-4198-B8EC-A6FDABE84BC7}"/>
                </a:ext>
              </a:extLst>
            </p:cNvPr>
            <p:cNvSpPr/>
            <p:nvPr/>
          </p:nvSpPr>
          <p:spPr>
            <a:xfrm>
              <a:off x="525268" y="1936150"/>
              <a:ext cx="2670543" cy="775216"/>
            </a:xfrm>
            <a:prstGeom prst="rect">
              <a:avLst/>
            </a:prstGeom>
            <a:noFill/>
            <a:ln w="12700">
              <a:solidFill>
                <a:srgbClr val="4C5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A2DD83-C7DB-4AAA-820F-3EDB48890118}"/>
                </a:ext>
              </a:extLst>
            </p:cNvPr>
            <p:cNvSpPr/>
            <p:nvPr/>
          </p:nvSpPr>
          <p:spPr>
            <a:xfrm>
              <a:off x="525266" y="2820618"/>
              <a:ext cx="2670543" cy="775216"/>
            </a:xfrm>
            <a:prstGeom prst="rect">
              <a:avLst/>
            </a:prstGeom>
            <a:noFill/>
            <a:ln w="12700">
              <a:solidFill>
                <a:srgbClr val="4C5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D321474-F0E0-4A1E-8AA3-DC9F8DE96ADD}"/>
              </a:ext>
            </a:extLst>
          </p:cNvPr>
          <p:cNvSpPr/>
          <p:nvPr/>
        </p:nvSpPr>
        <p:spPr>
          <a:xfrm>
            <a:off x="2880539" y="4545753"/>
            <a:ext cx="5708106" cy="1403926"/>
          </a:xfrm>
          <a:prstGeom prst="roundRect">
            <a:avLst/>
          </a:prstGeom>
          <a:solidFill>
            <a:srgbClr val="4C5C6C"/>
          </a:solidFill>
          <a:ln w="12700">
            <a:solidFill>
              <a:srgbClr val="4C5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kern="15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깔끔하고 가독성 좋은 서체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96DF5C-6AD2-4EB2-A55D-C07D1401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437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4322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스케치 및 프로토타입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3D64CA-00A7-46A9-83D5-3A41E4312280}"/>
              </a:ext>
            </a:extLst>
          </p:cNvPr>
          <p:cNvSpPr txBox="1"/>
          <p:nvPr/>
        </p:nvSpPr>
        <p:spPr>
          <a:xfrm>
            <a:off x="4210717" y="3676077"/>
            <a:ext cx="37705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알라딘 홈페이지 디자인을 위한</a:t>
            </a:r>
            <a:endParaRPr lang="en-US" altLang="ko-KR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스케치와 프로토타입</a:t>
            </a:r>
            <a:endParaRPr lang="en-US" altLang="ko-KR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16C47-C211-481F-9CFB-303A83A53C20}"/>
              </a:ext>
            </a:extLst>
          </p:cNvPr>
          <p:cNvSpPr txBox="1"/>
          <p:nvPr/>
        </p:nvSpPr>
        <p:spPr>
          <a:xfrm>
            <a:off x="4051690" y="2494220"/>
            <a:ext cx="40886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8000" b="1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SKETCH</a:t>
            </a:r>
            <a:endParaRPr lang="ko-KR" altLang="en-US" sz="8000" b="1" dirty="0">
              <a:solidFill>
                <a:schemeClr val="accent1">
                  <a:lumMod val="7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663BD8-2FFD-441C-9D02-6A246823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13430" y="268071"/>
            <a:ext cx="986990" cy="44714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8E257-207E-46D4-BD46-B4EFC2351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25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11BAB3E6-CA51-4C0E-8C19-AE2C8BDC2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24000" contras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96" t="8702" r="12204" b="4000"/>
          <a:stretch>
            <a:fillRect/>
          </a:stretch>
        </p:blipFill>
        <p:spPr>
          <a:xfrm>
            <a:off x="595454" y="1428297"/>
            <a:ext cx="8191203" cy="4965817"/>
          </a:xfrm>
          <a:custGeom>
            <a:avLst/>
            <a:gdLst>
              <a:gd name="connsiteX0" fmla="*/ 0 w 9875520"/>
              <a:gd name="connsiteY0" fmla="*/ 0 h 5986914"/>
              <a:gd name="connsiteX1" fmla="*/ 9875520 w 9875520"/>
              <a:gd name="connsiteY1" fmla="*/ 0 h 5986914"/>
              <a:gd name="connsiteX2" fmla="*/ 9875520 w 9875520"/>
              <a:gd name="connsiteY2" fmla="*/ 5986914 h 5986914"/>
              <a:gd name="connsiteX3" fmla="*/ 0 w 9875520"/>
              <a:gd name="connsiteY3" fmla="*/ 5986914 h 598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5520" h="5986914">
                <a:moveTo>
                  <a:pt x="0" y="0"/>
                </a:moveTo>
                <a:lnTo>
                  <a:pt x="9875520" y="0"/>
                </a:lnTo>
                <a:lnTo>
                  <a:pt x="9875520" y="5986914"/>
                </a:lnTo>
                <a:lnTo>
                  <a:pt x="0" y="5986914"/>
                </a:lnTo>
                <a:close/>
              </a:path>
            </a:pathLst>
          </a:custGeom>
        </p:spPr>
      </p:pic>
      <p:pic>
        <p:nvPicPr>
          <p:cNvPr id="15" name="그림 1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086E13C9-0B68-4F23-8C2B-C86F48FD7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019" r="13877" b="3647"/>
          <a:stretch>
            <a:fillRect/>
          </a:stretch>
        </p:blipFill>
        <p:spPr>
          <a:xfrm>
            <a:off x="12369800" y="474980"/>
            <a:ext cx="9476143" cy="5986914"/>
          </a:xfrm>
          <a:custGeom>
            <a:avLst/>
            <a:gdLst>
              <a:gd name="connsiteX0" fmla="*/ 0 w 9588500"/>
              <a:gd name="connsiteY0" fmla="*/ 0 h 6057900"/>
              <a:gd name="connsiteX1" fmla="*/ 9588500 w 9588500"/>
              <a:gd name="connsiteY1" fmla="*/ 0 h 6057900"/>
              <a:gd name="connsiteX2" fmla="*/ 9588500 w 9588500"/>
              <a:gd name="connsiteY2" fmla="*/ 6057900 h 6057900"/>
              <a:gd name="connsiteX3" fmla="*/ 0 w 9588500"/>
              <a:gd name="connsiteY3" fmla="*/ 6057900 h 60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0" h="6057900">
                <a:moveTo>
                  <a:pt x="0" y="0"/>
                </a:moveTo>
                <a:lnTo>
                  <a:pt x="9588500" y="0"/>
                </a:lnTo>
                <a:lnTo>
                  <a:pt x="9588500" y="6057900"/>
                </a:lnTo>
                <a:lnTo>
                  <a:pt x="0" y="60579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A1F346-B42C-4FF4-8C8C-87F844050CB5}"/>
              </a:ext>
            </a:extLst>
          </p:cNvPr>
          <p:cNvSpPr txBox="1"/>
          <p:nvPr/>
        </p:nvSpPr>
        <p:spPr>
          <a:xfrm>
            <a:off x="547329" y="203415"/>
            <a:ext cx="4322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스케치 및 프로토타입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F4F640-AD61-4826-8327-CAFA6FD3CE8E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래픽 6">
            <a:extLst>
              <a:ext uri="{FF2B5EF4-FFF2-40B4-BE49-F238E27FC236}">
                <a16:creationId xmlns:a16="http://schemas.microsoft.com/office/drawing/2014/main" id="{58666297-B671-447F-8D40-1A4307494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8094" y="1189720"/>
            <a:ext cx="1900873" cy="527217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812910D-7BBF-4E5D-B2E7-5B340DB204CC}"/>
              </a:ext>
            </a:extLst>
          </p:cNvPr>
          <p:cNvSpPr/>
          <p:nvPr/>
        </p:nvSpPr>
        <p:spPr>
          <a:xfrm>
            <a:off x="4790172" y="4126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C331B7-02DC-43C4-B9DB-591AAF92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스크린샷이(가) 표시된 사진  매우 높은 신뢰도로 생성된 설명"/>
          <p:cNvPicPr>
            <a:picLocks noChangeAspect="1"/>
          </p:cNvPicPr>
          <p:nvPr/>
        </p:nvPicPr>
        <p:blipFill rotWithShape="1">
          <a:blip r:embed="rId2"/>
          <a:srcRect b="73410"/>
          <a:stretch>
            <a:fillRect/>
          </a:stretch>
        </p:blipFill>
        <p:spPr>
          <a:xfrm>
            <a:off x="639693" y="1311411"/>
            <a:ext cx="5142272" cy="4891879"/>
          </a:xfrm>
          <a:prstGeom prst="rect">
            <a:avLst/>
          </a:prstGeom>
          <a:ln w="3175">
            <a:solidFill>
              <a:srgbClr val="2F5597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8F8BA0-631B-4930-8AEB-582AFA67B3B0}"/>
              </a:ext>
            </a:extLst>
          </p:cNvPr>
          <p:cNvSpPr txBox="1"/>
          <p:nvPr/>
        </p:nvSpPr>
        <p:spPr>
          <a:xfrm>
            <a:off x="547329" y="203415"/>
            <a:ext cx="1725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INTRO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5F75BAE-FF8E-4793-AA25-20AF4D82D4DF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F17D9352-6CD9-4C09-B346-440C15193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13430" y="268071"/>
            <a:ext cx="986990" cy="4471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ABAABF-3663-4554-958A-53175BB077F3}"/>
              </a:ext>
            </a:extLst>
          </p:cNvPr>
          <p:cNvSpPr txBox="1"/>
          <p:nvPr/>
        </p:nvSpPr>
        <p:spPr>
          <a:xfrm>
            <a:off x="6424497" y="1983442"/>
            <a:ext cx="25616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페이지 주소</a:t>
            </a:r>
            <a:endParaRPr lang="en-US" altLang="ko-KR" sz="2800" kern="1500" dirty="0">
              <a:solidFill>
                <a:srgbClr val="2F5597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hlinkClick r:id="rId4"/>
              </a:rPr>
              <a:t>www.aladin.co.kr</a:t>
            </a:r>
            <a:endParaRPr lang="ko-KR" altLang="en-US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D72DB-08ED-4ADC-A6B5-3230878386FC}"/>
              </a:ext>
            </a:extLst>
          </p:cNvPr>
          <p:cNvSpPr txBox="1"/>
          <p:nvPr/>
        </p:nvSpPr>
        <p:spPr>
          <a:xfrm>
            <a:off x="6424497" y="3056237"/>
            <a:ext cx="403719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리디자인 작업 기간</a:t>
            </a:r>
            <a:endParaRPr lang="en-US" altLang="ko-KR" sz="2800" kern="1500" dirty="0">
              <a:solidFill>
                <a:srgbClr val="2F5597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8</a:t>
            </a: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월 </a:t>
            </a: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18</a:t>
            </a: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일 </a:t>
            </a: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~ 9</a:t>
            </a: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월 </a:t>
            </a: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22</a:t>
            </a: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일 </a:t>
            </a: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(</a:t>
            </a: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약 </a:t>
            </a: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1</a:t>
            </a: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개월</a:t>
            </a: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)</a:t>
            </a:r>
            <a:endParaRPr lang="ko-KR" altLang="en-US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FB1234-AAFC-4AF0-B527-88377296E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144EF-AA2F-4535-9F12-53A65E92DD8C}"/>
              </a:ext>
            </a:extLst>
          </p:cNvPr>
          <p:cNvSpPr txBox="1"/>
          <p:nvPr/>
        </p:nvSpPr>
        <p:spPr>
          <a:xfrm>
            <a:off x="6424496" y="4129032"/>
            <a:ext cx="316625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사용 프로그램 및 언어</a:t>
            </a:r>
            <a:endParaRPr lang="en-US" altLang="ko-KR" sz="2800" kern="1500" dirty="0">
              <a:solidFill>
                <a:srgbClr val="2F5597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포토샵 </a:t>
            </a: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/ </a:t>
            </a:r>
            <a:r>
              <a:rPr lang="ko-KR" altLang="en-US" sz="2400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일러스트레이터</a:t>
            </a:r>
            <a:endParaRPr lang="en-US" altLang="ko-KR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 / </a:t>
            </a:r>
            <a:r>
              <a:rPr lang="en-US" altLang="ko-KR" sz="2400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css</a:t>
            </a: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/ jQuery</a:t>
            </a:r>
            <a:endParaRPr lang="ko-KR" altLang="en-US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11BAB3E6-CA51-4C0E-8C19-AE2C8BDC2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6" t="8702" r="12204" b="4000"/>
          <a:stretch>
            <a:fillRect/>
          </a:stretch>
        </p:blipFill>
        <p:spPr>
          <a:xfrm>
            <a:off x="971083" y="7180580"/>
            <a:ext cx="9875520" cy="5986914"/>
          </a:xfrm>
          <a:custGeom>
            <a:avLst/>
            <a:gdLst>
              <a:gd name="connsiteX0" fmla="*/ 0 w 9875520"/>
              <a:gd name="connsiteY0" fmla="*/ 0 h 5986914"/>
              <a:gd name="connsiteX1" fmla="*/ 9875520 w 9875520"/>
              <a:gd name="connsiteY1" fmla="*/ 0 h 5986914"/>
              <a:gd name="connsiteX2" fmla="*/ 9875520 w 9875520"/>
              <a:gd name="connsiteY2" fmla="*/ 5986914 h 5986914"/>
              <a:gd name="connsiteX3" fmla="*/ 0 w 9875520"/>
              <a:gd name="connsiteY3" fmla="*/ 5986914 h 598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5520" h="5986914">
                <a:moveTo>
                  <a:pt x="0" y="0"/>
                </a:moveTo>
                <a:lnTo>
                  <a:pt x="9875520" y="0"/>
                </a:lnTo>
                <a:lnTo>
                  <a:pt x="9875520" y="5986914"/>
                </a:lnTo>
                <a:lnTo>
                  <a:pt x="0" y="5986914"/>
                </a:lnTo>
                <a:close/>
              </a:path>
            </a:pathLst>
          </a:custGeom>
        </p:spPr>
      </p:pic>
      <p:pic>
        <p:nvPicPr>
          <p:cNvPr id="15" name="그림 1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086E13C9-0B68-4F23-8C2B-C86F48FD7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2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019" r="13877" b="3647"/>
          <a:stretch>
            <a:fillRect/>
          </a:stretch>
        </p:blipFill>
        <p:spPr>
          <a:xfrm>
            <a:off x="1832727" y="1221374"/>
            <a:ext cx="8152231" cy="5150482"/>
          </a:xfrm>
          <a:custGeom>
            <a:avLst/>
            <a:gdLst>
              <a:gd name="connsiteX0" fmla="*/ 0 w 9588500"/>
              <a:gd name="connsiteY0" fmla="*/ 0 h 6057900"/>
              <a:gd name="connsiteX1" fmla="*/ 9588500 w 9588500"/>
              <a:gd name="connsiteY1" fmla="*/ 0 h 6057900"/>
              <a:gd name="connsiteX2" fmla="*/ 9588500 w 9588500"/>
              <a:gd name="connsiteY2" fmla="*/ 6057900 h 6057900"/>
              <a:gd name="connsiteX3" fmla="*/ 0 w 9588500"/>
              <a:gd name="connsiteY3" fmla="*/ 6057900 h 60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0" h="6057900">
                <a:moveTo>
                  <a:pt x="0" y="0"/>
                </a:moveTo>
                <a:lnTo>
                  <a:pt x="9588500" y="0"/>
                </a:lnTo>
                <a:lnTo>
                  <a:pt x="9588500" y="6057900"/>
                </a:lnTo>
                <a:lnTo>
                  <a:pt x="0" y="60579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3DBA97-00BD-4AFB-B3DD-BDB9B19AF4AD}"/>
              </a:ext>
            </a:extLst>
          </p:cNvPr>
          <p:cNvSpPr txBox="1"/>
          <p:nvPr/>
        </p:nvSpPr>
        <p:spPr>
          <a:xfrm>
            <a:off x="547329" y="203415"/>
            <a:ext cx="4322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스케치 및 프로토타입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3FF9763-E095-4254-BFB3-3B12B2F31C7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4B04C6-98B7-4E77-AEFD-AC1A511158FF}"/>
              </a:ext>
            </a:extLst>
          </p:cNvPr>
          <p:cNvSpPr/>
          <p:nvPr/>
        </p:nvSpPr>
        <p:spPr>
          <a:xfrm>
            <a:off x="4790172" y="4126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서브 페이지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CF873-B781-4E57-B840-D858248FD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566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33063BCC-D2FF-400E-B1C3-76FFDD61B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9047" y="1642923"/>
            <a:ext cx="1976280" cy="379223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C04C293E-C23D-4570-AC33-88F5DE6CC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6812" y="1642923"/>
            <a:ext cx="1844743" cy="379223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CEA72E3C-EDD3-4852-ABED-1C553FCA47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73040" y="1642923"/>
            <a:ext cx="1688854" cy="379223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27FD03E1-95EE-4169-91A9-AC9D4476CD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57383" y="1642923"/>
            <a:ext cx="1910525" cy="37922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105D7B-0A25-4B5E-866C-B8FA6C6E500D}"/>
              </a:ext>
            </a:extLst>
          </p:cNvPr>
          <p:cNvSpPr txBox="1"/>
          <p:nvPr/>
        </p:nvSpPr>
        <p:spPr>
          <a:xfrm>
            <a:off x="547329" y="203415"/>
            <a:ext cx="4322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스케치 및 프로토타입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7E41CEB-420C-459E-8630-3B7EDE32F448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45E92C-977A-4FF8-89F0-35B8958D7F26}"/>
              </a:ext>
            </a:extLst>
          </p:cNvPr>
          <p:cNvSpPr/>
          <p:nvPr/>
        </p:nvSpPr>
        <p:spPr>
          <a:xfrm>
            <a:off x="4790172" y="4126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서브 페이지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454293-E65A-4AE4-A929-A96208F9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919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디자인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3D64CA-00A7-46A9-83D5-3A41E4312280}"/>
              </a:ext>
            </a:extLst>
          </p:cNvPr>
          <p:cNvSpPr txBox="1"/>
          <p:nvPr/>
        </p:nvSpPr>
        <p:spPr>
          <a:xfrm>
            <a:off x="4249192" y="3676077"/>
            <a:ext cx="3693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스케치와 프로토타입을 기초로</a:t>
            </a:r>
            <a:endParaRPr lang="en-US" altLang="ko-KR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완성한 홈페이지 디자인</a:t>
            </a:r>
            <a:endParaRPr lang="en-US" altLang="ko-KR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16C47-C211-481F-9CFB-303A83A53C20}"/>
              </a:ext>
            </a:extLst>
          </p:cNvPr>
          <p:cNvSpPr txBox="1"/>
          <p:nvPr/>
        </p:nvSpPr>
        <p:spPr>
          <a:xfrm>
            <a:off x="4185060" y="2494220"/>
            <a:ext cx="38218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8000" b="1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DESIGN</a:t>
            </a:r>
            <a:endParaRPr lang="ko-KR" altLang="en-US" sz="8000" b="1" dirty="0">
              <a:solidFill>
                <a:schemeClr val="accent1">
                  <a:lumMod val="7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663BD8-2FFD-441C-9D02-6A246823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13430" y="268071"/>
            <a:ext cx="986990" cy="44714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432A72-7D6F-4466-A524-D88F111F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6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1783"/>
          <a:stretch/>
        </p:blipFill>
        <p:spPr>
          <a:xfrm>
            <a:off x="547329" y="1173019"/>
            <a:ext cx="5194637" cy="55048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945FD5-FDAF-49DC-9A66-34C2EA383363}"/>
              </a:ext>
            </a:extLst>
          </p:cNvPr>
          <p:cNvSpPr txBox="1"/>
          <p:nvPr/>
        </p:nvSpPr>
        <p:spPr>
          <a:xfrm>
            <a:off x="547329" y="203415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디자인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2B9349-12C6-446A-9901-2D4CE0FCDA4E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B86FCB4-FACD-4524-9692-5D9EEA9591C6}"/>
              </a:ext>
            </a:extLst>
          </p:cNvPr>
          <p:cNvGrpSpPr/>
          <p:nvPr/>
        </p:nvGrpSpPr>
        <p:grpSpPr>
          <a:xfrm>
            <a:off x="5293193" y="2502332"/>
            <a:ext cx="775098" cy="407123"/>
            <a:chOff x="5446402" y="2272145"/>
            <a:chExt cx="775098" cy="407123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F19E6E0-6739-43A1-843B-34185B695D6E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C6FE111C-53CC-4223-8D66-4FBB0880702C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90316"/>
              <a:ext cx="647689" cy="288952"/>
            </a:xfrm>
            <a:prstGeom prst="straightConnector1">
              <a:avLst/>
            </a:prstGeom>
            <a:ln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2FECF0E-3781-43BF-BD17-C268B184E1D5}"/>
              </a:ext>
            </a:extLst>
          </p:cNvPr>
          <p:cNvSpPr txBox="1"/>
          <p:nvPr/>
        </p:nvSpPr>
        <p:spPr>
          <a:xfrm>
            <a:off x="6957677" y="2701731"/>
            <a:ext cx="4014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가을 분위기를 물씬 풍기는 낙엽 이펙트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</a:t>
            </a:r>
          </a:p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마우스의 움직임에 따라 함께 움직인다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  <a:endParaRPr lang="ko-KR" altLang="en-US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715C8E-E8D1-45BE-9355-C1672971291B}"/>
              </a:ext>
            </a:extLst>
          </p:cNvPr>
          <p:cNvSpPr/>
          <p:nvPr/>
        </p:nvSpPr>
        <p:spPr>
          <a:xfrm>
            <a:off x="2025619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3FE292C-754E-47BA-8541-0C6B6742A469}"/>
              </a:ext>
            </a:extLst>
          </p:cNvPr>
          <p:cNvGrpSpPr/>
          <p:nvPr/>
        </p:nvGrpSpPr>
        <p:grpSpPr>
          <a:xfrm>
            <a:off x="3215821" y="1716062"/>
            <a:ext cx="3649438" cy="199399"/>
            <a:chOff x="5446402" y="2272145"/>
            <a:chExt cx="3649438" cy="199399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EF929BF-74C0-4CA5-851B-E152946A9031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A1DB74C-8C28-47FD-A272-631DB4D23B96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62608"/>
              <a:ext cx="3522029" cy="0"/>
            </a:xfrm>
            <a:prstGeom prst="straightConnector1">
              <a:avLst/>
            </a:prstGeom>
            <a:ln>
              <a:solidFill>
                <a:srgbClr val="2F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7580130-058D-47B4-9931-C56613EE77E3}"/>
              </a:ext>
            </a:extLst>
          </p:cNvPr>
          <p:cNvSpPr txBox="1"/>
          <p:nvPr/>
        </p:nvSpPr>
        <p:spPr>
          <a:xfrm>
            <a:off x="6957677" y="1561518"/>
            <a:ext cx="40927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스크롤이 내려가도 따라 내려오기 때문에</a:t>
            </a:r>
            <a:endParaRPr lang="en-US" altLang="ko-KR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화면 중간에서도 메뉴바를 볼 수 있다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  <a:endParaRPr lang="ko-KR" altLang="en-US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5BC048C-2223-410F-A2D4-A57A34581731}"/>
              </a:ext>
            </a:extLst>
          </p:cNvPr>
          <p:cNvGrpSpPr/>
          <p:nvPr/>
        </p:nvGrpSpPr>
        <p:grpSpPr>
          <a:xfrm rot="20315313">
            <a:off x="4150756" y="5769268"/>
            <a:ext cx="1923315" cy="551769"/>
            <a:chOff x="5446402" y="2150367"/>
            <a:chExt cx="1923315" cy="551769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8175F7F-B579-4E0C-9C65-F84E8A2986E3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291343D4-D2A7-43FD-A9E7-5A611B559121}"/>
                </a:ext>
              </a:extLst>
            </p:cNvPr>
            <p:cNvCxnSpPr>
              <a:cxnSpLocks/>
            </p:cNvCxnSpPr>
            <p:nvPr/>
          </p:nvCxnSpPr>
          <p:spPr>
            <a:xfrm rot="1284687" flipV="1">
              <a:off x="5613936" y="2150367"/>
              <a:ext cx="1755781" cy="551769"/>
            </a:xfrm>
            <a:prstGeom prst="straightConnector1">
              <a:avLst/>
            </a:prstGeom>
            <a:ln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2475801-0DBB-4188-A851-B8EC9E29189E}"/>
              </a:ext>
            </a:extLst>
          </p:cNvPr>
          <p:cNvSpPr txBox="1"/>
          <p:nvPr/>
        </p:nvSpPr>
        <p:spPr>
          <a:xfrm>
            <a:off x="6957677" y="5617643"/>
            <a:ext cx="4307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책장의 받침대를 연상시키는 감성적 디자인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6C79777-502C-4155-B408-892A4A4D19E5}"/>
              </a:ext>
            </a:extLst>
          </p:cNvPr>
          <p:cNvGrpSpPr/>
          <p:nvPr/>
        </p:nvGrpSpPr>
        <p:grpSpPr>
          <a:xfrm>
            <a:off x="2847187" y="4403840"/>
            <a:ext cx="4018072" cy="199399"/>
            <a:chOff x="5446402" y="2272145"/>
            <a:chExt cx="4018072" cy="199399"/>
          </a:xfrm>
        </p:grpSpPr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4FF84833-3103-4170-A7BD-462F8989DFC6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62608"/>
              <a:ext cx="38906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9EB7EE5-7C24-40F3-AD77-0CE4CBFEA60F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EB5F133-ABF7-4753-B7AF-956ADF123797}"/>
              </a:ext>
            </a:extLst>
          </p:cNvPr>
          <p:cNvSpPr txBox="1"/>
          <p:nvPr/>
        </p:nvSpPr>
        <p:spPr>
          <a:xfrm>
            <a:off x="6957677" y="4292153"/>
            <a:ext cx="3942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상세하게 검색할 수 있도록 만든 </a:t>
            </a:r>
            <a:r>
              <a:rPr lang="ko-KR" altLang="en-US" sz="2000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검색창</a:t>
            </a:r>
            <a:endParaRPr lang="ko-KR" altLang="en-US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8665B42-A932-4756-9CDB-2E7FFEE3A943}"/>
              </a:ext>
            </a:extLst>
          </p:cNvPr>
          <p:cNvCxnSpPr>
            <a:cxnSpLocks/>
          </p:cNvCxnSpPr>
          <p:nvPr/>
        </p:nvCxnSpPr>
        <p:spPr>
          <a:xfrm>
            <a:off x="6068291" y="2909455"/>
            <a:ext cx="796968" cy="0"/>
          </a:xfrm>
          <a:prstGeom prst="straightConnector1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65E409-7C33-4113-B595-144F4B963F87}"/>
              </a:ext>
            </a:extLst>
          </p:cNvPr>
          <p:cNvCxnSpPr>
            <a:cxnSpLocks/>
          </p:cNvCxnSpPr>
          <p:nvPr/>
        </p:nvCxnSpPr>
        <p:spPr>
          <a:xfrm>
            <a:off x="6068291" y="5731196"/>
            <a:ext cx="796968" cy="0"/>
          </a:xfrm>
          <a:prstGeom prst="straightConnector1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9A981C45-AB15-42AF-9861-920A7FD78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23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1026" b="15053"/>
          <a:stretch/>
        </p:blipFill>
        <p:spPr>
          <a:xfrm>
            <a:off x="547329" y="1403923"/>
            <a:ext cx="5194637" cy="48860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945FD5-FDAF-49DC-9A66-34C2EA383363}"/>
              </a:ext>
            </a:extLst>
          </p:cNvPr>
          <p:cNvSpPr txBox="1"/>
          <p:nvPr/>
        </p:nvSpPr>
        <p:spPr>
          <a:xfrm>
            <a:off x="547329" y="203415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디자인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2B9349-12C6-446A-9901-2D4CE0FCDA4E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B86FCB4-FACD-4524-9692-5D9EEA9591C6}"/>
              </a:ext>
            </a:extLst>
          </p:cNvPr>
          <p:cNvGrpSpPr/>
          <p:nvPr/>
        </p:nvGrpSpPr>
        <p:grpSpPr>
          <a:xfrm rot="17224874">
            <a:off x="5329961" y="3611614"/>
            <a:ext cx="710933" cy="600304"/>
            <a:chOff x="5446402" y="2272145"/>
            <a:chExt cx="700064" cy="59112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F19E6E0-6739-43A1-843B-34185B695D6E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C6FE111C-53CC-4223-8D66-4FBB0880702C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90316"/>
              <a:ext cx="572655" cy="472955"/>
            </a:xfrm>
            <a:prstGeom prst="straightConnector1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2FECF0E-3781-43BF-BD17-C268B184E1D5}"/>
              </a:ext>
            </a:extLst>
          </p:cNvPr>
          <p:cNvSpPr txBox="1"/>
          <p:nvPr/>
        </p:nvSpPr>
        <p:spPr>
          <a:xfrm>
            <a:off x="6957677" y="3431834"/>
            <a:ext cx="4658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배경 이미지를 고정시켜 스크롤 효과를 주었다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  <a:endParaRPr lang="ko-KR" altLang="en-US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715C8E-E8D1-45BE-9355-C1672971291B}"/>
              </a:ext>
            </a:extLst>
          </p:cNvPr>
          <p:cNvSpPr/>
          <p:nvPr/>
        </p:nvSpPr>
        <p:spPr>
          <a:xfrm>
            <a:off x="2025619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3FE292C-754E-47BA-8541-0C6B6742A469}"/>
              </a:ext>
            </a:extLst>
          </p:cNvPr>
          <p:cNvGrpSpPr/>
          <p:nvPr/>
        </p:nvGrpSpPr>
        <p:grpSpPr>
          <a:xfrm>
            <a:off x="4180478" y="1893453"/>
            <a:ext cx="2684781" cy="199399"/>
            <a:chOff x="5446402" y="2272145"/>
            <a:chExt cx="2684781" cy="199399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EF929BF-74C0-4CA5-851B-E152946A9031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A1DB74C-8C28-47FD-A272-631DB4D23B96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62608"/>
              <a:ext cx="2557372" cy="0"/>
            </a:xfrm>
            <a:prstGeom prst="straightConnector1">
              <a:avLst/>
            </a:prstGeom>
            <a:ln>
              <a:solidFill>
                <a:srgbClr val="2F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7580130-058D-47B4-9931-C56613EE77E3}"/>
              </a:ext>
            </a:extLst>
          </p:cNvPr>
          <p:cNvSpPr txBox="1"/>
          <p:nvPr/>
        </p:nvSpPr>
        <p:spPr>
          <a:xfrm>
            <a:off x="6957677" y="1717798"/>
            <a:ext cx="40927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공지사항 및 안내사항을 아이콘화 시켜서</a:t>
            </a:r>
            <a:endParaRPr lang="en-US" altLang="ko-KR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보기 편하게 만들었다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  <a:endParaRPr lang="ko-KR" altLang="en-US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3BB4DCA-725F-4FDC-B078-20B3E2300828}"/>
              </a:ext>
            </a:extLst>
          </p:cNvPr>
          <p:cNvGrpSpPr/>
          <p:nvPr/>
        </p:nvGrpSpPr>
        <p:grpSpPr>
          <a:xfrm rot="20424390">
            <a:off x="4711706" y="5008296"/>
            <a:ext cx="1356711" cy="495680"/>
            <a:chOff x="5446402" y="2093449"/>
            <a:chExt cx="1441674" cy="49568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BCE6988-C8D6-4259-9ACE-ED9EF89F7B16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37EF104-2269-4642-A4AB-8A9D257161BD}"/>
                </a:ext>
              </a:extLst>
            </p:cNvPr>
            <p:cNvCxnSpPr>
              <a:cxnSpLocks/>
            </p:cNvCxnSpPr>
            <p:nvPr/>
          </p:nvCxnSpPr>
          <p:spPr>
            <a:xfrm rot="1175610" flipV="1">
              <a:off x="5620335" y="2093449"/>
              <a:ext cx="1267741" cy="495680"/>
            </a:xfrm>
            <a:prstGeom prst="straightConnector1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55AFC11-580D-44DF-A79A-EC38F990BD77}"/>
              </a:ext>
            </a:extLst>
          </p:cNvPr>
          <p:cNvSpPr txBox="1"/>
          <p:nvPr/>
        </p:nvSpPr>
        <p:spPr>
          <a:xfrm>
            <a:off x="6957677" y="4753092"/>
            <a:ext cx="4371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지도로 도식화 하여 오프라인 매장의 위치를</a:t>
            </a:r>
            <a:endParaRPr lang="en-US" altLang="ko-KR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쉽게 파악할 수 있는 디자인</a:t>
            </a:r>
            <a:endParaRPr lang="en-US" altLang="ko-KR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0108E60-93F9-4D05-BB29-F909ACE546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36" b="29723"/>
          <a:stretch/>
        </p:blipFill>
        <p:spPr>
          <a:xfrm>
            <a:off x="-5435932" y="1099034"/>
            <a:ext cx="5194637" cy="55049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0CE85EE-A5B5-4D6F-A9A1-BB4D043B0A5C}"/>
              </a:ext>
            </a:extLst>
          </p:cNvPr>
          <p:cNvCxnSpPr>
            <a:cxnSpLocks/>
          </p:cNvCxnSpPr>
          <p:nvPr/>
        </p:nvCxnSpPr>
        <p:spPr>
          <a:xfrm flipV="1">
            <a:off x="6063680" y="3648030"/>
            <a:ext cx="801579" cy="11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A4EF95-71BD-4575-805A-759FD301BADD}"/>
              </a:ext>
            </a:extLst>
          </p:cNvPr>
          <p:cNvCxnSpPr>
            <a:cxnSpLocks/>
          </p:cNvCxnSpPr>
          <p:nvPr/>
        </p:nvCxnSpPr>
        <p:spPr>
          <a:xfrm flipV="1">
            <a:off x="6063679" y="4969529"/>
            <a:ext cx="801579" cy="11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D7C8BA5-BCDC-460E-A756-1703F8814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2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388216-A38E-43B9-9CD7-2FD50F9D860C}"/>
              </a:ext>
            </a:extLst>
          </p:cNvPr>
          <p:cNvSpPr txBox="1"/>
          <p:nvPr/>
        </p:nvSpPr>
        <p:spPr>
          <a:xfrm>
            <a:off x="547329" y="203415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디자인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91285A2-4C17-4E38-949B-496E765831D5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FC79E4-3D79-42B1-BB63-A2AB174FAD14}"/>
              </a:ext>
            </a:extLst>
          </p:cNvPr>
          <p:cNvSpPr/>
          <p:nvPr/>
        </p:nvSpPr>
        <p:spPr>
          <a:xfrm>
            <a:off x="2025619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서브 페이지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_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국내도서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9FAF47-341E-40F2-93D1-BE9D792FD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77" b="29723"/>
          <a:stretch/>
        </p:blipFill>
        <p:spPr>
          <a:xfrm>
            <a:off x="547329" y="1689100"/>
            <a:ext cx="5194637" cy="40703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8C4E011-0DC2-47B3-A30E-11AA16745C3F}"/>
              </a:ext>
            </a:extLst>
          </p:cNvPr>
          <p:cNvGrpSpPr/>
          <p:nvPr/>
        </p:nvGrpSpPr>
        <p:grpSpPr>
          <a:xfrm rot="19315408">
            <a:off x="4422083" y="2540557"/>
            <a:ext cx="1915523" cy="199399"/>
            <a:chOff x="5446402" y="2272145"/>
            <a:chExt cx="1915523" cy="199399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A404953-A233-41CB-895B-347F8996253E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ECB00C4-EC3D-403C-AF99-E8BBC6E8D298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62608"/>
              <a:ext cx="1788113" cy="0"/>
            </a:xfrm>
            <a:prstGeom prst="straightConnector1">
              <a:avLst/>
            </a:prstGeom>
            <a:ln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622BA6-4522-4BEE-96F3-C956BB8A8282}"/>
              </a:ext>
            </a:extLst>
          </p:cNvPr>
          <p:cNvSpPr txBox="1"/>
          <p:nvPr/>
        </p:nvSpPr>
        <p:spPr>
          <a:xfrm>
            <a:off x="6957678" y="1876292"/>
            <a:ext cx="3456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컨텐츠 사이의 간격을 띄워 전보다 </a:t>
            </a:r>
            <a:r>
              <a:rPr lang="ko-KR" altLang="en-US" sz="2000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여유러운</a:t>
            </a:r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디자인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1460AE-42AB-4CA6-8970-45BE12B27714}"/>
              </a:ext>
            </a:extLst>
          </p:cNvPr>
          <p:cNvGrpSpPr/>
          <p:nvPr/>
        </p:nvGrpSpPr>
        <p:grpSpPr>
          <a:xfrm rot="19315408">
            <a:off x="4466534" y="4774813"/>
            <a:ext cx="1915522" cy="199399"/>
            <a:chOff x="5446402" y="2272145"/>
            <a:chExt cx="1915522" cy="199399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F2186C2-5D0C-44E9-9C72-7FA5EEAB1CED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31B9FC3-CEF0-4320-B052-8FABAC6FBE4D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62608"/>
              <a:ext cx="1788113" cy="0"/>
            </a:xfrm>
            <a:prstGeom prst="straightConnector1">
              <a:avLst/>
            </a:prstGeom>
            <a:ln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50589BE-DD71-4C5E-A055-A54763F8EF8D}"/>
              </a:ext>
            </a:extLst>
          </p:cNvPr>
          <p:cNvSpPr txBox="1"/>
          <p:nvPr/>
        </p:nvSpPr>
        <p:spPr>
          <a:xfrm>
            <a:off x="6957678" y="4105396"/>
            <a:ext cx="4323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책 소개가 눈에 들어오게 하기 위해 한번에 보여지는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sz="2000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소개글의</a:t>
            </a:r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수를 하나로 줄이고 버튼을 아래쪽에 달았다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  <a:endParaRPr lang="ko-KR" altLang="en-US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C6AB4B1-6602-4186-9CBB-460992C6C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76" b="24746"/>
          <a:stretch/>
        </p:blipFill>
        <p:spPr>
          <a:xfrm>
            <a:off x="-5359405" y="1228436"/>
            <a:ext cx="5239642" cy="52459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21090A0-EDAD-47FF-B6EE-17C4D28D6B47}"/>
              </a:ext>
            </a:extLst>
          </p:cNvPr>
          <p:cNvCxnSpPr>
            <a:cxnSpLocks/>
          </p:cNvCxnSpPr>
          <p:nvPr/>
        </p:nvCxnSpPr>
        <p:spPr>
          <a:xfrm>
            <a:off x="6118462" y="2042321"/>
            <a:ext cx="753976" cy="0"/>
          </a:xfrm>
          <a:prstGeom prst="straightConnector1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32A63C2-1654-426A-B47E-15A730BE89DE}"/>
              </a:ext>
            </a:extLst>
          </p:cNvPr>
          <p:cNvCxnSpPr>
            <a:cxnSpLocks/>
          </p:cNvCxnSpPr>
          <p:nvPr/>
        </p:nvCxnSpPr>
        <p:spPr>
          <a:xfrm>
            <a:off x="6162912" y="4276577"/>
            <a:ext cx="709526" cy="0"/>
          </a:xfrm>
          <a:prstGeom prst="straightConnector1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EDA9B09C-B248-4917-98F9-B54FF32F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25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9996D0-5AE7-4214-AB91-FEC395B26651}"/>
              </a:ext>
            </a:extLst>
          </p:cNvPr>
          <p:cNvSpPr txBox="1"/>
          <p:nvPr/>
        </p:nvSpPr>
        <p:spPr>
          <a:xfrm>
            <a:off x="547329" y="203415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디자인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CB22A0-04A7-4D0D-B606-668916C848F6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A8DE73-73E3-4645-8D56-C7373701172F}"/>
              </a:ext>
            </a:extLst>
          </p:cNvPr>
          <p:cNvSpPr/>
          <p:nvPr/>
        </p:nvSpPr>
        <p:spPr>
          <a:xfrm>
            <a:off x="2025619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서브 페이지 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_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전자도서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C01522-1C00-453F-96BE-BE051DC26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776" b="24746"/>
          <a:stretch/>
        </p:blipFill>
        <p:spPr>
          <a:xfrm>
            <a:off x="547329" y="1228436"/>
            <a:ext cx="5239642" cy="52459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864C9D6-D0D2-4BFB-9A03-BD42D53F84E0}"/>
              </a:ext>
            </a:extLst>
          </p:cNvPr>
          <p:cNvGrpSpPr/>
          <p:nvPr/>
        </p:nvGrpSpPr>
        <p:grpSpPr>
          <a:xfrm>
            <a:off x="4180478" y="1958666"/>
            <a:ext cx="2684781" cy="199399"/>
            <a:chOff x="5446402" y="2272145"/>
            <a:chExt cx="2684781" cy="199399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DAACEF2-769C-4364-A53A-8B6E55F22515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EA31796-5A3D-40AE-BEBE-0EEE0F3F4C96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62608"/>
              <a:ext cx="2557372" cy="0"/>
            </a:xfrm>
            <a:prstGeom prst="straightConnector1">
              <a:avLst/>
            </a:prstGeom>
            <a:ln>
              <a:solidFill>
                <a:srgbClr val="2F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7129800-7E67-4892-863E-10779699C69A}"/>
              </a:ext>
            </a:extLst>
          </p:cNvPr>
          <p:cNvSpPr txBox="1"/>
          <p:nvPr/>
        </p:nvSpPr>
        <p:spPr>
          <a:xfrm>
            <a:off x="6957678" y="1804122"/>
            <a:ext cx="43717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시리즈의 경우 한번에 보이는 책을 더 많이 노출시켰지만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답답해 보이지 않도록 간격을 조절했다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  <a:endParaRPr lang="ko-KR" altLang="en-US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C403DE8-6928-470C-8F07-783987EBE402}"/>
              </a:ext>
            </a:extLst>
          </p:cNvPr>
          <p:cNvGrpSpPr/>
          <p:nvPr/>
        </p:nvGrpSpPr>
        <p:grpSpPr>
          <a:xfrm>
            <a:off x="4180478" y="3652011"/>
            <a:ext cx="2684781" cy="199399"/>
            <a:chOff x="5446402" y="2272145"/>
            <a:chExt cx="2684781" cy="199399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3680CB5-4EE3-46C7-BFDB-7E80D2BA3A34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39F71EB-1265-4F4C-9100-16F27A448EE3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62608"/>
              <a:ext cx="2557372" cy="0"/>
            </a:xfrm>
            <a:prstGeom prst="straightConnector1">
              <a:avLst/>
            </a:prstGeom>
            <a:ln>
              <a:solidFill>
                <a:srgbClr val="2F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8B516C5-0056-4732-A0B6-BB330FBE2455}"/>
              </a:ext>
            </a:extLst>
          </p:cNvPr>
          <p:cNvSpPr txBox="1"/>
          <p:nvPr/>
        </p:nvSpPr>
        <p:spPr>
          <a:xfrm>
            <a:off x="6957677" y="3471110"/>
            <a:ext cx="4486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한번에 여러 책을 구매하기 편하게 하기 위해</a:t>
            </a:r>
            <a:endParaRPr lang="en-US" altLang="ko-KR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마우스 오버되면 바로 장바구니와 </a:t>
            </a:r>
            <a:r>
              <a:rPr lang="ko-KR" altLang="en-US" sz="2000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바로구매</a:t>
            </a:r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버튼이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보이도록 디자인했다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  <a:endParaRPr lang="ko-KR" altLang="en-US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05C088-BC7C-4596-9267-FDC7E9A19CE5}"/>
              </a:ext>
            </a:extLst>
          </p:cNvPr>
          <p:cNvGrpSpPr/>
          <p:nvPr/>
        </p:nvGrpSpPr>
        <p:grpSpPr>
          <a:xfrm>
            <a:off x="4244182" y="5052578"/>
            <a:ext cx="2621077" cy="199399"/>
            <a:chOff x="5446402" y="2272145"/>
            <a:chExt cx="2621077" cy="199399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1289DEF-62FF-4EA2-8FB7-5B09DE59C79F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E6643DD-038F-4D2D-BC24-0D4D18589C56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62608"/>
              <a:ext cx="2493668" cy="0"/>
            </a:xfrm>
            <a:prstGeom prst="straightConnector1">
              <a:avLst/>
            </a:prstGeom>
            <a:ln>
              <a:solidFill>
                <a:srgbClr val="2F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0DC3C56-BA34-4ADF-93CA-260D9B016731}"/>
              </a:ext>
            </a:extLst>
          </p:cNvPr>
          <p:cNvSpPr txBox="1"/>
          <p:nvPr/>
        </p:nvSpPr>
        <p:spPr>
          <a:xfrm>
            <a:off x="6957677" y="5034801"/>
            <a:ext cx="4371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시각적으로 무료라는 것을 강조하는 아이콘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2E3A02A-338B-4519-8902-E68FC6AEC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97" b="63766"/>
          <a:stretch/>
        </p:blipFill>
        <p:spPr>
          <a:xfrm>
            <a:off x="-5239642" y="1865750"/>
            <a:ext cx="5239642" cy="33712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34F9E872-A252-48A3-A702-95A9ED1E3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26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B01D76-4287-4FB1-844F-D09EBDE7EDF0}"/>
              </a:ext>
            </a:extLst>
          </p:cNvPr>
          <p:cNvSpPr txBox="1"/>
          <p:nvPr/>
        </p:nvSpPr>
        <p:spPr>
          <a:xfrm>
            <a:off x="547329" y="203415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디자인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8C55AA7-F776-4030-A42C-044DE31848E8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954F84-F90D-4493-8A06-636490046C20}"/>
              </a:ext>
            </a:extLst>
          </p:cNvPr>
          <p:cNvSpPr/>
          <p:nvPr/>
        </p:nvSpPr>
        <p:spPr>
          <a:xfrm>
            <a:off x="2025619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서브 페이지 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_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중고도서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89CC15-4CAD-44EE-9B70-FCB4DC44B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97" b="63766"/>
          <a:stretch/>
        </p:blipFill>
        <p:spPr>
          <a:xfrm>
            <a:off x="547329" y="1865750"/>
            <a:ext cx="5239642" cy="33712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141F38-1350-4E05-AE0C-D67A905F9CD6}"/>
              </a:ext>
            </a:extLst>
          </p:cNvPr>
          <p:cNvSpPr txBox="1"/>
          <p:nvPr/>
        </p:nvSpPr>
        <p:spPr>
          <a:xfrm>
            <a:off x="6957678" y="1907622"/>
            <a:ext cx="4486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한번에 많은 정보가 노출되면 오히려 산만해 지므로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최신순으로 정보가 노출되게 만들었고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</a:t>
            </a:r>
          </a:p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아이콘 클릭 시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 </a:t>
            </a:r>
            <a:r>
              <a:rPr lang="ko-KR" altLang="en-US" sz="2000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모달창으로</a:t>
            </a:r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전체 정보를 볼 수 있다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9C0B84-C343-4F20-BD76-808B6692302A}"/>
              </a:ext>
            </a:extLst>
          </p:cNvPr>
          <p:cNvGrpSpPr/>
          <p:nvPr/>
        </p:nvGrpSpPr>
        <p:grpSpPr>
          <a:xfrm>
            <a:off x="4374442" y="3958338"/>
            <a:ext cx="2490817" cy="199399"/>
            <a:chOff x="5446402" y="2272145"/>
            <a:chExt cx="2490817" cy="199399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947F382-B506-4CD9-B5A4-D3BF1D0AEFB9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09B3A325-8696-4550-BB74-1D30E066A472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62608"/>
              <a:ext cx="2363408" cy="0"/>
            </a:xfrm>
            <a:prstGeom prst="straightConnector1">
              <a:avLst/>
            </a:prstGeom>
            <a:ln>
              <a:solidFill>
                <a:srgbClr val="2F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37B4564-2E5B-444B-B958-906D2AFD78FB}"/>
              </a:ext>
            </a:extLst>
          </p:cNvPr>
          <p:cNvSpPr txBox="1"/>
          <p:nvPr/>
        </p:nvSpPr>
        <p:spPr>
          <a:xfrm>
            <a:off x="6957677" y="3848746"/>
            <a:ext cx="3663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통일감 있는 디자인으로 정돈된 느낌</a:t>
            </a:r>
            <a:endParaRPr lang="en-US" altLang="ko-KR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4792F7A-C4E0-44D6-BE2F-1A0AB07D5B5E}"/>
              </a:ext>
            </a:extLst>
          </p:cNvPr>
          <p:cNvGrpSpPr/>
          <p:nvPr/>
        </p:nvGrpSpPr>
        <p:grpSpPr>
          <a:xfrm>
            <a:off x="4374442" y="2199333"/>
            <a:ext cx="2490817" cy="199399"/>
            <a:chOff x="5446402" y="2272145"/>
            <a:chExt cx="2490817" cy="199399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CD95527-2E9C-41DA-A197-FABBB293182F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62608"/>
              <a:ext cx="236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EA0ECC9-1C19-4A21-929F-D95376D72657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E47CA59-A517-4C17-AE09-E368FE3E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27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3D64CA-00A7-46A9-83D5-3A41E4312280}"/>
              </a:ext>
            </a:extLst>
          </p:cNvPr>
          <p:cNvSpPr txBox="1"/>
          <p:nvPr/>
        </p:nvSpPr>
        <p:spPr>
          <a:xfrm>
            <a:off x="4249192" y="3676077"/>
            <a:ext cx="3693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스케치와 프로토타입을 기초로</a:t>
            </a:r>
            <a:endParaRPr lang="en-US" altLang="ko-KR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완성한 홈페이지 디자인</a:t>
            </a:r>
            <a:endParaRPr lang="en-US" altLang="ko-KR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16C47-C211-481F-9CFB-303A83A53C20}"/>
              </a:ext>
            </a:extLst>
          </p:cNvPr>
          <p:cNvSpPr txBox="1"/>
          <p:nvPr/>
        </p:nvSpPr>
        <p:spPr>
          <a:xfrm>
            <a:off x="4092569" y="2494220"/>
            <a:ext cx="4006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8000" b="1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CODING</a:t>
            </a:r>
            <a:endParaRPr lang="ko-KR" altLang="en-US" sz="8000" b="1" dirty="0">
              <a:solidFill>
                <a:schemeClr val="accent1">
                  <a:lumMod val="7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663BD8-2FFD-441C-9D02-6A246823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13430" y="268071"/>
            <a:ext cx="986990" cy="44714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69407-28AF-46BC-A4AF-43CE32FD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44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82090"/>
          <a:stretch>
            <a:fillRect/>
          </a:stretch>
        </p:blipFill>
        <p:spPr>
          <a:xfrm>
            <a:off x="2841076" y="1350765"/>
            <a:ext cx="6509848" cy="32328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왼쪽 중괄호 4"/>
          <p:cNvSpPr/>
          <p:nvPr/>
        </p:nvSpPr>
        <p:spPr>
          <a:xfrm>
            <a:off x="2442481" y="1375146"/>
            <a:ext cx="217714" cy="707571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왼쪽 중괄호 5"/>
          <p:cNvSpPr/>
          <p:nvPr/>
        </p:nvSpPr>
        <p:spPr>
          <a:xfrm>
            <a:off x="2415267" y="2259610"/>
            <a:ext cx="244928" cy="1768928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FC1E93-C57D-4044-A7B4-BCD9CEFBE426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C66B624-6BF7-4B2E-AB5F-FCE28D66EA98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719F63F-CEF9-462D-B9A7-BB0421025A0C}"/>
              </a:ext>
            </a:extLst>
          </p:cNvPr>
          <p:cNvSpPr txBox="1"/>
          <p:nvPr/>
        </p:nvSpPr>
        <p:spPr>
          <a:xfrm>
            <a:off x="784914" y="1528876"/>
            <a:ext cx="1163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#header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3006C-EFD1-46EE-B1BE-800D804CAC3A}"/>
              </a:ext>
            </a:extLst>
          </p:cNvPr>
          <p:cNvSpPr txBox="1"/>
          <p:nvPr/>
        </p:nvSpPr>
        <p:spPr>
          <a:xfrm>
            <a:off x="784914" y="2944019"/>
            <a:ext cx="1621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#</a:t>
            </a:r>
            <a:r>
              <a:rPr lang="en-US" altLang="ko-KR" sz="2000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addBanner</a:t>
            </a:r>
            <a:endParaRPr lang="en-US" altLang="ko-KR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A6380-C8E3-47E7-B642-CCE2BC6E7C84}"/>
              </a:ext>
            </a:extLst>
          </p:cNvPr>
          <p:cNvSpPr txBox="1"/>
          <p:nvPr/>
        </p:nvSpPr>
        <p:spPr>
          <a:xfrm>
            <a:off x="258907" y="3528165"/>
            <a:ext cx="21563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adBanner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혹은 </a:t>
            </a:r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adBox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로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r"/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네이밍 할 경우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일부 브라우저에서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r"/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노출되지 않는 경우가 있어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r"/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addBanner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라고 네이밍 했다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05335A-7640-4EAF-B1FF-2C3E7BA360AD}"/>
              </a:ext>
            </a:extLst>
          </p:cNvPr>
          <p:cNvSpPr/>
          <p:nvPr/>
        </p:nvSpPr>
        <p:spPr>
          <a:xfrm>
            <a:off x="1599468" y="384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헤더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배너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8FFEBC-B0F5-46CD-AC91-C1D457A5B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077" y="3943663"/>
            <a:ext cx="5991225" cy="171450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D356247-3097-41E2-943F-774E3663084D}"/>
              </a:ext>
            </a:extLst>
          </p:cNvPr>
          <p:cNvSpPr/>
          <p:nvPr/>
        </p:nvSpPr>
        <p:spPr>
          <a:xfrm>
            <a:off x="9568938" y="5555383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265F03-C47D-4B8F-A1A3-5B28C805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29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FE27916-E8D6-429A-A2B9-F20E0F97A8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23236" b="15604"/>
          <a:stretch/>
        </p:blipFill>
        <p:spPr>
          <a:xfrm>
            <a:off x="5970052" y="10"/>
            <a:ext cx="6995178" cy="685799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12336" y="2010398"/>
            <a:ext cx="3710633" cy="3753092"/>
          </a:xfrm>
        </p:spPr>
        <p:txBody>
          <a:bodyPr vert="horz" lIns="91440" tIns="45720" rIns="91440" bIns="45720">
            <a:normAutofit/>
          </a:bodyPr>
          <a:lstStyle/>
          <a:p>
            <a:pPr marL="514350" indent="-514350">
              <a:spcBef>
                <a:spcPts val="1500"/>
              </a:spcBef>
              <a:spcAft>
                <a:spcPts val="100"/>
              </a:spcAft>
              <a:buAutoNum type="arabicPeriod"/>
              <a:defRPr lang="ko-KR" altLang="en-US"/>
            </a:pP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사이트 분석</a:t>
            </a:r>
            <a:endParaRPr lang="en-US" altLang="ko-KR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marL="514350" indent="-514350">
              <a:spcBef>
                <a:spcPts val="1500"/>
              </a:spcBef>
              <a:spcAft>
                <a:spcPts val="100"/>
              </a:spcAft>
              <a:buAutoNum type="arabicPeriod"/>
              <a:defRPr lang="ko-KR" altLang="en-US"/>
            </a:pP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타겟 및 컨셉</a:t>
            </a:r>
            <a:endParaRPr lang="en-US" altLang="ko-KR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marL="514350" indent="-514350">
              <a:spcBef>
                <a:spcPts val="1500"/>
              </a:spcBef>
              <a:spcAft>
                <a:spcPts val="100"/>
              </a:spcAft>
              <a:buAutoNum type="arabicPeriod"/>
              <a:defRPr lang="ko-KR" altLang="en-US"/>
            </a:pP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스케치 및 프로토타입</a:t>
            </a:r>
            <a:endParaRPr lang="en-US" altLang="ko-KR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marL="514350" indent="-514350">
              <a:spcBef>
                <a:spcPts val="1500"/>
              </a:spcBef>
              <a:spcAft>
                <a:spcPts val="100"/>
              </a:spcAft>
              <a:buAutoNum type="arabicPeriod"/>
              <a:defRPr lang="ko-KR" altLang="en-US"/>
            </a:pP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디자인</a:t>
            </a:r>
            <a:endParaRPr lang="en-US" altLang="ko-KR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marL="514350" indent="-514350">
              <a:spcBef>
                <a:spcPts val="1500"/>
              </a:spcBef>
              <a:spcAft>
                <a:spcPts val="100"/>
              </a:spcAft>
              <a:buAutoNum type="arabicPeriod"/>
              <a:defRPr lang="ko-KR" altLang="en-US"/>
            </a:pP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코딩</a:t>
            </a:r>
            <a:endParaRPr lang="en-US" altLang="ko-KR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marL="514350" indent="-514350">
              <a:spcBef>
                <a:spcPts val="1500"/>
              </a:spcBef>
              <a:spcAft>
                <a:spcPts val="100"/>
              </a:spcAft>
              <a:buAutoNum type="arabicPeriod"/>
              <a:defRPr lang="ko-KR" altLang="en-US"/>
            </a:pP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유효성 검사</a:t>
            </a:r>
            <a:endParaRPr lang="en-US" altLang="ko-KR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marL="514350" indent="-514350">
              <a:spcBef>
                <a:spcPts val="1500"/>
              </a:spcBef>
              <a:spcAft>
                <a:spcPts val="100"/>
              </a:spcAft>
              <a:buAutoNum type="arabicPeriod"/>
              <a:defRPr lang="ko-KR" altLang="en-US"/>
            </a:pP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총평</a:t>
            </a:r>
            <a:endParaRPr lang="en-US" altLang="ko-KR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9454B1-BED1-4DBE-A04D-61AC820D1AD0}"/>
              </a:ext>
            </a:extLst>
          </p:cNvPr>
          <p:cNvSpPr txBox="1"/>
          <p:nvPr/>
        </p:nvSpPr>
        <p:spPr>
          <a:xfrm>
            <a:off x="1212336" y="646545"/>
            <a:ext cx="1047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목차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F0CA06-1B87-4DDF-B9A8-C1EA70B23228}"/>
              </a:ext>
            </a:extLst>
          </p:cNvPr>
          <p:cNvCxnSpPr/>
          <p:nvPr/>
        </p:nvCxnSpPr>
        <p:spPr>
          <a:xfrm>
            <a:off x="1212336" y="1293091"/>
            <a:ext cx="217978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9AE32EB-2958-4D62-A4C4-CE94339B3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59419" y="710865"/>
            <a:ext cx="986990" cy="44714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886970-9058-4945-A678-04CCB334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FC1E93-C57D-4044-A7B4-BCD9CEFBE426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C66B624-6BF7-4B2E-AB5F-FCE28D66EA98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05335A-7640-4EAF-B1FF-2C3E7BA360AD}"/>
              </a:ext>
            </a:extLst>
          </p:cNvPr>
          <p:cNvSpPr/>
          <p:nvPr/>
        </p:nvSpPr>
        <p:spPr>
          <a:xfrm>
            <a:off x="1599468" y="384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헤더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배너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_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낙엽 효과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7F9A05-2133-4CE9-8236-288D384134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090"/>
          <a:stretch>
            <a:fillRect/>
          </a:stretch>
        </p:blipFill>
        <p:spPr>
          <a:xfrm>
            <a:off x="547329" y="1359224"/>
            <a:ext cx="6509848" cy="32328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2E2323-0A8E-4345-A69D-2E0EC7D40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2" y="885725"/>
            <a:ext cx="8724900" cy="59626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9B221DD-22DB-4C92-AE1B-46A889089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958" y="1678953"/>
            <a:ext cx="5991225" cy="17145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DB9FB44-39F0-4117-91AF-4471D6DA2593}"/>
              </a:ext>
            </a:extLst>
          </p:cNvPr>
          <p:cNvSpPr/>
          <p:nvPr/>
        </p:nvSpPr>
        <p:spPr>
          <a:xfrm>
            <a:off x="10125828" y="1274614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E8D8B20-A88B-4E7D-8320-4B29A7EADC04}"/>
              </a:ext>
            </a:extLst>
          </p:cNvPr>
          <p:cNvSpPr/>
          <p:nvPr/>
        </p:nvSpPr>
        <p:spPr>
          <a:xfrm>
            <a:off x="8257214" y="4222659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jQuery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6F7F5E-4309-4C74-8D6B-C6BA953BA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93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82090"/>
          <a:stretch>
            <a:fillRect/>
          </a:stretch>
        </p:blipFill>
        <p:spPr>
          <a:xfrm>
            <a:off x="547329" y="1378474"/>
            <a:ext cx="6509848" cy="32328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FC1E93-C57D-4044-A7B4-BCD9CEFBE426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C66B624-6BF7-4B2E-AB5F-FCE28D66EA98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45C7A59E-FE17-4A87-A824-53963CA10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45" y="1663554"/>
            <a:ext cx="5400675" cy="421957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010B0B35-C59E-4FDA-AEB5-4436F48520F3}"/>
              </a:ext>
            </a:extLst>
          </p:cNvPr>
          <p:cNvGrpSpPr/>
          <p:nvPr/>
        </p:nvGrpSpPr>
        <p:grpSpPr>
          <a:xfrm>
            <a:off x="4380424" y="1974680"/>
            <a:ext cx="2214340" cy="199399"/>
            <a:chOff x="5446402" y="2272145"/>
            <a:chExt cx="2214340" cy="199399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1C8247D5-2B57-4F2F-B60C-9F4061D873AD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62608"/>
              <a:ext cx="20869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3640255-06EB-4BAB-87CD-D412E8E3D5BB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D94F40-8AF2-4AC4-9999-02B032C29FF3}"/>
              </a:ext>
            </a:extLst>
          </p:cNvPr>
          <p:cNvSpPr/>
          <p:nvPr/>
        </p:nvSpPr>
        <p:spPr>
          <a:xfrm>
            <a:off x="1599468" y="384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헤더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배너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_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메뉴 바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779243C-8DD9-47A7-B023-3E461017246D}"/>
              </a:ext>
            </a:extLst>
          </p:cNvPr>
          <p:cNvSpPr/>
          <p:nvPr/>
        </p:nvSpPr>
        <p:spPr>
          <a:xfrm>
            <a:off x="9882973" y="5638654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93ABF6-12C9-4CBA-A5AB-3BA6CCA92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276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82090"/>
          <a:stretch>
            <a:fillRect/>
          </a:stretch>
        </p:blipFill>
        <p:spPr>
          <a:xfrm>
            <a:off x="547329" y="1378474"/>
            <a:ext cx="6509848" cy="32328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FC1E93-C57D-4044-A7B4-BCD9CEFBE426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C66B624-6BF7-4B2E-AB5F-FCE28D66EA98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10B0B35-C59E-4FDA-AEB5-4436F48520F3}"/>
              </a:ext>
            </a:extLst>
          </p:cNvPr>
          <p:cNvGrpSpPr/>
          <p:nvPr/>
        </p:nvGrpSpPr>
        <p:grpSpPr>
          <a:xfrm>
            <a:off x="4380424" y="1974680"/>
            <a:ext cx="2214340" cy="199399"/>
            <a:chOff x="5446402" y="2272145"/>
            <a:chExt cx="2214340" cy="199399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1C8247D5-2B57-4F2F-B60C-9F4061D873AD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62608"/>
              <a:ext cx="20869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3640255-06EB-4BAB-87CD-D412E8E3D5BB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AE5FCF-6376-42A9-9137-CACEFBA3F59E}"/>
              </a:ext>
            </a:extLst>
          </p:cNvPr>
          <p:cNvSpPr/>
          <p:nvPr/>
        </p:nvSpPr>
        <p:spPr>
          <a:xfrm>
            <a:off x="10548748" y="10967735"/>
            <a:ext cx="1921164" cy="79432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gnb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6C9D2F5-0F0B-46FF-B833-13D381D96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253" y="1027544"/>
            <a:ext cx="8172450" cy="61341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1C7325-C9C3-4F5F-ACCE-45ECD74237AC}"/>
              </a:ext>
            </a:extLst>
          </p:cNvPr>
          <p:cNvSpPr/>
          <p:nvPr/>
        </p:nvSpPr>
        <p:spPr>
          <a:xfrm>
            <a:off x="1599468" y="384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헤더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배너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_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메뉴 바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20D151A-9D26-453D-AC61-CF872670C6FE}"/>
              </a:ext>
            </a:extLst>
          </p:cNvPr>
          <p:cNvSpPr/>
          <p:nvPr/>
        </p:nvSpPr>
        <p:spPr>
          <a:xfrm>
            <a:off x="3197849" y="3580247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scss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0202E6-EE5B-4F24-A3B6-0C96DCE7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48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82090"/>
          <a:stretch>
            <a:fillRect/>
          </a:stretch>
        </p:blipFill>
        <p:spPr>
          <a:xfrm>
            <a:off x="547329" y="1378474"/>
            <a:ext cx="6509848" cy="32328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FC1E93-C57D-4044-A7B4-BCD9CEFBE426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C66B624-6BF7-4B2E-AB5F-FCE28D66EA98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AE5FCF-6376-42A9-9137-CACEFBA3F59E}"/>
              </a:ext>
            </a:extLst>
          </p:cNvPr>
          <p:cNvSpPr/>
          <p:nvPr/>
        </p:nvSpPr>
        <p:spPr>
          <a:xfrm>
            <a:off x="10548748" y="10967735"/>
            <a:ext cx="1921164" cy="79432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gnb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17A439-AF10-4A04-A76A-645070B74BDA}"/>
              </a:ext>
            </a:extLst>
          </p:cNvPr>
          <p:cNvSpPr/>
          <p:nvPr/>
        </p:nvSpPr>
        <p:spPr>
          <a:xfrm>
            <a:off x="1599468" y="384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헤더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배너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_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메뉴 바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335DEC-CF04-47BD-944A-A356B57BA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880" y="934307"/>
            <a:ext cx="6915150" cy="64389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6046BD1-7663-4B71-9DC3-1EBE4259E795}"/>
              </a:ext>
            </a:extLst>
          </p:cNvPr>
          <p:cNvGrpSpPr/>
          <p:nvPr/>
        </p:nvGrpSpPr>
        <p:grpSpPr>
          <a:xfrm>
            <a:off x="8739447" y="5191948"/>
            <a:ext cx="2286923" cy="1184112"/>
            <a:chOff x="9417372" y="5216890"/>
            <a:chExt cx="2286923" cy="118411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F26CA6D-392E-4422-A057-64486E011845}"/>
                </a:ext>
              </a:extLst>
            </p:cNvPr>
            <p:cNvSpPr/>
            <p:nvPr/>
          </p:nvSpPr>
          <p:spPr>
            <a:xfrm>
              <a:off x="9783131" y="5216890"/>
              <a:ext cx="1921164" cy="118411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CSS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를 활용하여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GNB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버튼이 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X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자로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변하는 것 까지 구현 </a:t>
              </a: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2A21DEC3-7EAD-4744-883C-30EB3A5360A9}"/>
                </a:ext>
              </a:extLst>
            </p:cNvPr>
            <p:cNvSpPr/>
            <p:nvPr/>
          </p:nvSpPr>
          <p:spPr>
            <a:xfrm rot="16200000">
              <a:off x="9436622" y="5780072"/>
              <a:ext cx="327259" cy="365759"/>
            </a:xfrm>
            <a:prstGeom prst="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3A3728B-7B6A-428C-A766-4C4F3E2AC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649" y="2332475"/>
            <a:ext cx="3810000" cy="162877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2EC37E-347D-4867-80AD-C28FA2CA8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067" y="5604634"/>
            <a:ext cx="5676900" cy="66675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6B20A2E-ADBD-43B5-A3F3-CF7580103540}"/>
              </a:ext>
            </a:extLst>
          </p:cNvPr>
          <p:cNvSpPr/>
          <p:nvPr/>
        </p:nvSpPr>
        <p:spPr>
          <a:xfrm>
            <a:off x="2912261" y="5282824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scss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689C44D-1D6B-4C23-9ABD-BE8F1ED16FEE}"/>
              </a:ext>
            </a:extLst>
          </p:cNvPr>
          <p:cNvSpPr/>
          <p:nvPr/>
        </p:nvSpPr>
        <p:spPr>
          <a:xfrm>
            <a:off x="10774264" y="1913587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jQuery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511856-59B4-4D07-A5D3-59BE9E33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121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FC1E93-C57D-4044-A7B4-BCD9CEFBE426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C66B624-6BF7-4B2E-AB5F-FCE28D66EA98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05335A-7640-4EAF-B1FF-2C3E7BA360AD}"/>
              </a:ext>
            </a:extLst>
          </p:cNvPr>
          <p:cNvSpPr/>
          <p:nvPr/>
        </p:nvSpPr>
        <p:spPr>
          <a:xfrm>
            <a:off x="1599468" y="384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 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_ </a:t>
            </a:r>
            <a:r>
              <a:rPr lang="en-US" altLang="ko-KR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searchBox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FFB0B9-4B4F-4169-BF10-D12F824AC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62" b="74608"/>
          <a:stretch/>
        </p:blipFill>
        <p:spPr>
          <a:xfrm>
            <a:off x="547329" y="1639493"/>
            <a:ext cx="6509848" cy="21174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E1D9074-857A-48BF-A437-D556DD3C2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253" y="1818986"/>
            <a:ext cx="8258175" cy="445770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C19ED4E-28BE-4E1F-979A-3A1AA2C22339}"/>
              </a:ext>
            </a:extLst>
          </p:cNvPr>
          <p:cNvSpPr/>
          <p:nvPr/>
        </p:nvSpPr>
        <p:spPr>
          <a:xfrm>
            <a:off x="10603410" y="1574511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681747A-6D06-4D83-AAFE-B5B2FDE5DB2D}"/>
              </a:ext>
            </a:extLst>
          </p:cNvPr>
          <p:cNvGrpSpPr/>
          <p:nvPr/>
        </p:nvGrpSpPr>
        <p:grpSpPr>
          <a:xfrm>
            <a:off x="8285403" y="3756983"/>
            <a:ext cx="1921164" cy="1549871"/>
            <a:chOff x="9783131" y="4851131"/>
            <a:chExt cx="1921164" cy="1549871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BDA73F7-766B-49AE-BB7A-012E80BEF09B}"/>
                </a:ext>
              </a:extLst>
            </p:cNvPr>
            <p:cNvSpPr/>
            <p:nvPr/>
          </p:nvSpPr>
          <p:spPr>
            <a:xfrm>
              <a:off x="9783131" y="5216890"/>
              <a:ext cx="1921164" cy="118411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aria-hidden</a:t>
              </a: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속성을 통해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웹 접근성 높임 </a:t>
              </a:r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7722DD3D-E856-4C8C-956F-FECEA314E4D3}"/>
                </a:ext>
              </a:extLst>
            </p:cNvPr>
            <p:cNvSpPr/>
            <p:nvPr/>
          </p:nvSpPr>
          <p:spPr>
            <a:xfrm>
              <a:off x="9972331" y="4851131"/>
              <a:ext cx="327259" cy="365759"/>
            </a:xfrm>
            <a:prstGeom prst="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03FF95-15CF-4A56-A63A-7847D1E6A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508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03DEE3D-C35F-41D5-A3E2-4C6492FAF1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51" b="35822"/>
          <a:stretch/>
        </p:blipFill>
        <p:spPr>
          <a:xfrm>
            <a:off x="547329" y="1647927"/>
            <a:ext cx="6509848" cy="23875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FC1E93-C57D-4044-A7B4-BCD9CEFBE426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C66B624-6BF7-4B2E-AB5F-FCE28D66EA98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05335A-7640-4EAF-B1FF-2C3E7BA360AD}"/>
              </a:ext>
            </a:extLst>
          </p:cNvPr>
          <p:cNvSpPr/>
          <p:nvPr/>
        </p:nvSpPr>
        <p:spPr>
          <a:xfrm>
            <a:off x="1599468" y="384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 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_ </a:t>
            </a:r>
            <a:r>
              <a:rPr lang="en-US" altLang="ko-KR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box_notice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ECA879-2F1B-4BDB-A7CC-A762538D5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21" y="3909002"/>
            <a:ext cx="4829175" cy="123825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DF2B99AD-4665-40ED-AF45-BFB0432AC01A}"/>
              </a:ext>
            </a:extLst>
          </p:cNvPr>
          <p:cNvGrpSpPr/>
          <p:nvPr/>
        </p:nvGrpSpPr>
        <p:grpSpPr>
          <a:xfrm rot="5863268">
            <a:off x="1252256" y="2846682"/>
            <a:ext cx="2142416" cy="961913"/>
            <a:chOff x="5446402" y="1509631"/>
            <a:chExt cx="2142416" cy="961913"/>
          </a:xfrm>
        </p:grpSpPr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7002293-4883-41D0-B47E-841588BF320A}"/>
                </a:ext>
              </a:extLst>
            </p:cNvPr>
            <p:cNvCxnSpPr>
              <a:cxnSpLocks/>
            </p:cNvCxnSpPr>
            <p:nvPr/>
          </p:nvCxnSpPr>
          <p:spPr>
            <a:xfrm rot="15736732">
              <a:off x="6194033" y="831847"/>
              <a:ext cx="717001" cy="2072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DBF7D7E-2C42-4356-8D69-F7202534F3ED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6F71874-1797-4471-9A30-804C24A7D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08" y="2115979"/>
            <a:ext cx="7248525" cy="4410075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B76C8B7-E7E3-4A1B-9FEA-486F43281715}"/>
              </a:ext>
            </a:extLst>
          </p:cNvPr>
          <p:cNvSpPr/>
          <p:nvPr/>
        </p:nvSpPr>
        <p:spPr>
          <a:xfrm>
            <a:off x="4913425" y="3780846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93E6C44-52A4-48F5-8920-43C5B97DDF86}"/>
              </a:ext>
            </a:extLst>
          </p:cNvPr>
          <p:cNvGrpSpPr/>
          <p:nvPr/>
        </p:nvGrpSpPr>
        <p:grpSpPr>
          <a:xfrm>
            <a:off x="1870364" y="5128583"/>
            <a:ext cx="2929504" cy="1549871"/>
            <a:chOff x="8774791" y="4851131"/>
            <a:chExt cx="2929504" cy="1549871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BA570F2-4C64-43AA-9681-7D338E3AD764}"/>
                </a:ext>
              </a:extLst>
            </p:cNvPr>
            <p:cNvSpPr/>
            <p:nvPr/>
          </p:nvSpPr>
          <p:spPr>
            <a:xfrm>
              <a:off x="8774791" y="5216890"/>
              <a:ext cx="2929504" cy="118411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Tab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키로 포커스 될 필요가 없기에 고의로 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button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태그는 쓰지 않음</a:t>
              </a:r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7803C129-21CE-44A6-859E-49DCCB259BAA}"/>
                </a:ext>
              </a:extLst>
            </p:cNvPr>
            <p:cNvSpPr/>
            <p:nvPr/>
          </p:nvSpPr>
          <p:spPr>
            <a:xfrm>
              <a:off x="9972331" y="4851131"/>
              <a:ext cx="327259" cy="365759"/>
            </a:xfrm>
            <a:prstGeom prst="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CE6BE5-0011-4F23-A9C9-99BC26327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841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FC1E93-C57D-4044-A7B4-BCD9CEFBE426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C66B624-6BF7-4B2E-AB5F-FCE28D66EA98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05335A-7640-4EAF-B1FF-2C3E7BA360AD}"/>
              </a:ext>
            </a:extLst>
          </p:cNvPr>
          <p:cNvSpPr/>
          <p:nvPr/>
        </p:nvSpPr>
        <p:spPr>
          <a:xfrm>
            <a:off x="1599468" y="384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 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_ </a:t>
            </a:r>
            <a:r>
              <a:rPr lang="en-US" altLang="ko-KR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box_map_store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3BB521A-6684-4E82-B900-9925DD06B6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76" b="15205"/>
          <a:stretch/>
        </p:blipFill>
        <p:spPr>
          <a:xfrm>
            <a:off x="547329" y="1641206"/>
            <a:ext cx="6509848" cy="20071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C957E1-F6FC-4B13-A582-620EC208D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791" y="2849139"/>
            <a:ext cx="8162925" cy="480060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EAFA9EB-7050-43F1-AA36-A4012C23CA31}"/>
              </a:ext>
            </a:extLst>
          </p:cNvPr>
          <p:cNvSpPr/>
          <p:nvPr/>
        </p:nvSpPr>
        <p:spPr>
          <a:xfrm>
            <a:off x="9540064" y="2604664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EDF774-B557-4088-8568-561137D91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15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FC1E93-C57D-4044-A7B4-BCD9CEFBE426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C66B624-6BF7-4B2E-AB5F-FCE28D66EA98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05335A-7640-4EAF-B1FF-2C3E7BA360AD}"/>
              </a:ext>
            </a:extLst>
          </p:cNvPr>
          <p:cNvSpPr/>
          <p:nvPr/>
        </p:nvSpPr>
        <p:spPr>
          <a:xfrm>
            <a:off x="1599468" y="384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 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_ </a:t>
            </a:r>
            <a:r>
              <a:rPr lang="en-US" altLang="ko-KR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box_map_store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3BB521A-6684-4E82-B900-9925DD06B6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76" b="15205"/>
          <a:stretch/>
        </p:blipFill>
        <p:spPr>
          <a:xfrm>
            <a:off x="547329" y="1641206"/>
            <a:ext cx="6509848" cy="20071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00C790-890B-4488-B254-E92B99EC5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710" y="1116967"/>
            <a:ext cx="7858125" cy="528637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0B01F2B-1270-4368-BAC8-2CF39D786D9F}"/>
              </a:ext>
            </a:extLst>
          </p:cNvPr>
          <p:cNvSpPr/>
          <p:nvPr/>
        </p:nvSpPr>
        <p:spPr>
          <a:xfrm>
            <a:off x="8150337" y="1007129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jQuery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AB872FA-EEEF-461E-9188-1FD54F4B55AF}"/>
              </a:ext>
            </a:extLst>
          </p:cNvPr>
          <p:cNvGrpSpPr/>
          <p:nvPr/>
        </p:nvGrpSpPr>
        <p:grpSpPr>
          <a:xfrm>
            <a:off x="8889566" y="1770096"/>
            <a:ext cx="2286923" cy="1184112"/>
            <a:chOff x="9417372" y="5216890"/>
            <a:chExt cx="2286923" cy="118411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BC634C7-D8E8-4E1B-B06B-26C1D42E7CAE}"/>
                </a:ext>
              </a:extLst>
            </p:cNvPr>
            <p:cNvSpPr/>
            <p:nvPr/>
          </p:nvSpPr>
          <p:spPr>
            <a:xfrm>
              <a:off x="9783131" y="5216890"/>
              <a:ext cx="1921164" cy="118411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맵 핀셋 누르면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우측에 정보 뜨기</a:t>
              </a:r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E2C314CD-5A31-4498-9791-5D066BF280EA}"/>
                </a:ext>
              </a:extLst>
            </p:cNvPr>
            <p:cNvSpPr/>
            <p:nvPr/>
          </p:nvSpPr>
          <p:spPr>
            <a:xfrm rot="16200000">
              <a:off x="9436622" y="5780072"/>
              <a:ext cx="327259" cy="365759"/>
            </a:xfrm>
            <a:prstGeom prst="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BDE422C-209D-430D-8B6C-E5924BC1A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085" y="7194801"/>
            <a:ext cx="9429750" cy="6858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8B61C9-D4CE-4B01-B695-DCCECBE8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56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B74D447-4C42-496F-A043-2AD498BE8B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79" b="6202"/>
          <a:stretch/>
        </p:blipFill>
        <p:spPr>
          <a:xfrm>
            <a:off x="547329" y="1641205"/>
            <a:ext cx="6509848" cy="20071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FC1E93-C57D-4044-A7B4-BCD9CEFBE426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C66B624-6BF7-4B2E-AB5F-FCE28D66EA98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05335A-7640-4EAF-B1FF-2C3E7BA360AD}"/>
              </a:ext>
            </a:extLst>
          </p:cNvPr>
          <p:cNvSpPr/>
          <p:nvPr/>
        </p:nvSpPr>
        <p:spPr>
          <a:xfrm>
            <a:off x="1599468" y="384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 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_ </a:t>
            </a:r>
            <a:r>
              <a:rPr lang="en-US" altLang="ko-KR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box_introduce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66A96D-5764-4130-B9E8-EEF508567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221" y="5215965"/>
            <a:ext cx="9429750" cy="685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A25CA2-9E01-4506-98E7-3A3A2A752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721" y="1612293"/>
            <a:ext cx="5429250" cy="3362325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8E4C34C-797D-4393-95B3-8CFD41797936}"/>
              </a:ext>
            </a:extLst>
          </p:cNvPr>
          <p:cNvSpPr/>
          <p:nvPr/>
        </p:nvSpPr>
        <p:spPr>
          <a:xfrm>
            <a:off x="9682515" y="4727016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scss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11974C5-EA8F-4163-92AC-A1582BBAC0CC}"/>
              </a:ext>
            </a:extLst>
          </p:cNvPr>
          <p:cNvGrpSpPr/>
          <p:nvPr/>
        </p:nvGrpSpPr>
        <p:grpSpPr>
          <a:xfrm>
            <a:off x="3671096" y="3819418"/>
            <a:ext cx="2286923" cy="1184112"/>
            <a:chOff x="9783131" y="5216890"/>
            <a:chExt cx="2286923" cy="118411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142261F-3DDE-4879-BE6B-910819F08FBE}"/>
                </a:ext>
              </a:extLst>
            </p:cNvPr>
            <p:cNvSpPr/>
            <p:nvPr/>
          </p:nvSpPr>
          <p:spPr>
            <a:xfrm>
              <a:off x="9783131" y="5216890"/>
              <a:ext cx="1921164" cy="118411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Animation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속성을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마우스 오버 시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움직이는 아이콘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5CF36B3C-EA49-41B8-95B4-0DFDDE2DEE81}"/>
                </a:ext>
              </a:extLst>
            </p:cNvPr>
            <p:cNvSpPr/>
            <p:nvPr/>
          </p:nvSpPr>
          <p:spPr>
            <a:xfrm rot="5400000">
              <a:off x="11723545" y="5626066"/>
              <a:ext cx="327259" cy="365759"/>
            </a:xfrm>
            <a:prstGeom prst="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29AF59-F9BB-4D50-87D0-C09B5E0F1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33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6345E5E-341B-48CD-A70A-1CB2FE9F81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497"/>
          <a:stretch/>
        </p:blipFill>
        <p:spPr>
          <a:xfrm>
            <a:off x="547329" y="1641205"/>
            <a:ext cx="6509848" cy="26721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FC1E93-C57D-4044-A7B4-BCD9CEFBE426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C66B624-6BF7-4B2E-AB5F-FCE28D66EA98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05335A-7640-4EAF-B1FF-2C3E7BA360AD}"/>
              </a:ext>
            </a:extLst>
          </p:cNvPr>
          <p:cNvSpPr/>
          <p:nvPr/>
        </p:nvSpPr>
        <p:spPr>
          <a:xfrm>
            <a:off x="1599468" y="384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서브 페이지 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_ </a:t>
            </a:r>
            <a:r>
              <a:rPr lang="ko-KR" altLang="en-US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모달창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만들기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668AE5-D6A4-453C-AFD2-FD8A2EC68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14" y="1025668"/>
            <a:ext cx="5305425" cy="5305425"/>
          </a:xfrm>
          <a:prstGeom prst="rect">
            <a:avLst/>
          </a:prstGeom>
        </p:spPr>
      </p:pic>
      <p:pic>
        <p:nvPicPr>
          <p:cNvPr id="15" name="그림 1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A7AE2B7-FD3C-440F-8D84-F194C8512A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79" b="6202"/>
          <a:stretch/>
        </p:blipFill>
        <p:spPr>
          <a:xfrm>
            <a:off x="-6634977" y="1641205"/>
            <a:ext cx="6509848" cy="20071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4CA563A-676D-4B2D-9399-A432F4939A36}"/>
              </a:ext>
            </a:extLst>
          </p:cNvPr>
          <p:cNvSpPr/>
          <p:nvPr/>
        </p:nvSpPr>
        <p:spPr>
          <a:xfrm>
            <a:off x="10729907" y="4972737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jQuery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FF8668-8DF7-4C9C-8CD3-3BDB24566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69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2951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페르소나 분석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3D64CA-00A7-46A9-83D5-3A41E4312280}"/>
              </a:ext>
            </a:extLst>
          </p:cNvPr>
          <p:cNvSpPr txBox="1"/>
          <p:nvPr/>
        </p:nvSpPr>
        <p:spPr>
          <a:xfrm>
            <a:off x="4378222" y="3676077"/>
            <a:ext cx="34355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알라딘 홈페이지를 </a:t>
            </a:r>
            <a:r>
              <a:rPr lang="ko-KR" altLang="en-US" sz="2400" b="1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이용</a:t>
            </a: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하는</a:t>
            </a:r>
            <a:endParaRPr lang="en-US" altLang="ko-KR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sz="2400" b="1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사람들</a:t>
            </a: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의 </a:t>
            </a:r>
            <a:r>
              <a:rPr lang="ko-KR" altLang="en-US" sz="2400" b="1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이야기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16C47-C211-481F-9CFB-303A83A53C20}"/>
              </a:ext>
            </a:extLst>
          </p:cNvPr>
          <p:cNvSpPr txBox="1"/>
          <p:nvPr/>
        </p:nvSpPr>
        <p:spPr>
          <a:xfrm>
            <a:off x="4581803" y="2494220"/>
            <a:ext cx="32319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8000" b="1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WHO?</a:t>
            </a:r>
            <a:endParaRPr lang="ko-KR" altLang="en-US" sz="8000" b="1" dirty="0">
              <a:solidFill>
                <a:schemeClr val="accent1">
                  <a:lumMod val="7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663BD8-2FFD-441C-9D02-6A246823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13430" y="268071"/>
            <a:ext cx="986990" cy="4471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7AB2D0-EC12-47B4-8666-6FE743BDA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2098" y="4736317"/>
            <a:ext cx="4762500" cy="4762500"/>
          </a:xfrm>
          <a:prstGeom prst="rect">
            <a:avLst/>
          </a:prstGeom>
        </p:spPr>
      </p:pic>
      <p:pic>
        <p:nvPicPr>
          <p:cNvPr id="11" name="그림 10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DBC9AA47-F715-4231-B875-761494B43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42" y="5081588"/>
            <a:ext cx="4762500" cy="4762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77E68DE-58D9-4C68-A86F-20CC861F3A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232" y="4811556"/>
            <a:ext cx="4762500" cy="4762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5E2C4F-D365-42E7-A3E8-9AC2E66728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729" y="4541524"/>
            <a:ext cx="4762500" cy="47625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C8032-665A-49C2-9F64-02D82ADD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4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유효성 검사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3D64CA-00A7-46A9-83D5-3A41E4312280}"/>
              </a:ext>
            </a:extLst>
          </p:cNvPr>
          <p:cNvSpPr txBox="1"/>
          <p:nvPr/>
        </p:nvSpPr>
        <p:spPr>
          <a:xfrm>
            <a:off x="4481505" y="3676077"/>
            <a:ext cx="32290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HTML5 </a:t>
            </a: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문법과 의미상의 </a:t>
            </a:r>
            <a:endParaRPr lang="en-US" altLang="ko-KR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오류가 있는가</a:t>
            </a: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16C47-C211-481F-9CFB-303A83A53C20}"/>
              </a:ext>
            </a:extLst>
          </p:cNvPr>
          <p:cNvSpPr txBox="1"/>
          <p:nvPr/>
        </p:nvSpPr>
        <p:spPr>
          <a:xfrm>
            <a:off x="4344080" y="2494220"/>
            <a:ext cx="35038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8000" b="1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CHECK</a:t>
            </a:r>
            <a:endParaRPr lang="ko-KR" altLang="en-US" sz="8000" b="1" dirty="0">
              <a:solidFill>
                <a:schemeClr val="accent1">
                  <a:lumMod val="7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663BD8-2FFD-441C-9D02-6A246823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13430" y="268071"/>
            <a:ext cx="986990" cy="44714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9A51CB-C0F2-4866-A23C-BC3810CC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17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유효성 검사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398E029-A5DE-425A-ADBF-8A01A8245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68" y="1118322"/>
            <a:ext cx="7353300" cy="40671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45BF1E-E844-4F94-9B21-819D713DF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790" y="4558722"/>
            <a:ext cx="7219950" cy="17907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0BABD8-4EBA-4A69-8541-979106A42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93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총평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3D64CA-00A7-46A9-83D5-3A41E4312280}"/>
              </a:ext>
            </a:extLst>
          </p:cNvPr>
          <p:cNvSpPr txBox="1"/>
          <p:nvPr/>
        </p:nvSpPr>
        <p:spPr>
          <a:xfrm>
            <a:off x="4468805" y="3676077"/>
            <a:ext cx="3254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리디자인 결과와</a:t>
            </a: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</a:p>
          <a:p>
            <a:pPr algn="ctr"/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앞으로 보완할 점에 대하여</a:t>
            </a:r>
            <a:endParaRPr lang="en-US" altLang="ko-KR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16C47-C211-481F-9CFB-303A83A53C20}"/>
              </a:ext>
            </a:extLst>
          </p:cNvPr>
          <p:cNvSpPr txBox="1"/>
          <p:nvPr/>
        </p:nvSpPr>
        <p:spPr>
          <a:xfrm>
            <a:off x="4064999" y="2494220"/>
            <a:ext cx="4062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8000" b="1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REVIEW</a:t>
            </a:r>
            <a:endParaRPr lang="ko-KR" altLang="en-US" sz="8000" b="1" dirty="0">
              <a:solidFill>
                <a:schemeClr val="accent1">
                  <a:lumMod val="7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663BD8-2FFD-441C-9D02-6A246823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13430" y="268071"/>
            <a:ext cx="986990" cy="44714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68068F-5192-4969-95A8-E9B77398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0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총평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5DFCA6-1A5E-4D05-BB62-284DF7CC492C}"/>
              </a:ext>
            </a:extLst>
          </p:cNvPr>
          <p:cNvSpPr/>
          <p:nvPr/>
        </p:nvSpPr>
        <p:spPr>
          <a:xfrm>
            <a:off x="1585175" y="36979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결과 비교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C68ED0B-92C0-4433-A4B9-DDE5D65B3525}"/>
              </a:ext>
            </a:extLst>
          </p:cNvPr>
          <p:cNvGrpSpPr/>
          <p:nvPr/>
        </p:nvGrpSpPr>
        <p:grpSpPr>
          <a:xfrm>
            <a:off x="547329" y="1782463"/>
            <a:ext cx="4595149" cy="3957934"/>
            <a:chOff x="547329" y="1782463"/>
            <a:chExt cx="4595149" cy="3957934"/>
          </a:xfrm>
        </p:grpSpPr>
        <p:pic>
          <p:nvPicPr>
            <p:cNvPr id="6" name="그림 5" descr="스크린샷이(가) 표시된 사진  매우 높은 신뢰도로 생성된 설명">
              <a:extLst>
                <a:ext uri="{FF2B5EF4-FFF2-40B4-BE49-F238E27FC236}">
                  <a16:creationId xmlns:a16="http://schemas.microsoft.com/office/drawing/2014/main" id="{FA0DC951-7D02-40F6-975D-370CA1A21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3410"/>
            <a:stretch>
              <a:fillRect/>
            </a:stretch>
          </p:blipFill>
          <p:spPr>
            <a:xfrm>
              <a:off x="547329" y="1782463"/>
              <a:ext cx="2320643" cy="2207644"/>
            </a:xfrm>
            <a:prstGeom prst="rect">
              <a:avLst/>
            </a:prstGeom>
            <a:ln w="3175">
              <a:solidFill>
                <a:srgbClr val="2F5597"/>
              </a:solidFill>
            </a:ln>
          </p:spPr>
        </p:pic>
        <p:pic>
          <p:nvPicPr>
            <p:cNvPr id="3" name="그림 2" descr="전자기기, 컴퓨터, 실내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8FB65647-E071-4B9C-A50E-3C4CAECBF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43" t="9216" r="8140" b="8895"/>
            <a:stretch/>
          </p:blipFill>
          <p:spPr>
            <a:xfrm>
              <a:off x="1884217" y="2590798"/>
              <a:ext cx="3258261" cy="3149599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B7169F1-3AE1-4F1B-8B8B-FDBD60EC4CA2}"/>
              </a:ext>
            </a:extLst>
          </p:cNvPr>
          <p:cNvGrpSpPr/>
          <p:nvPr/>
        </p:nvGrpSpPr>
        <p:grpSpPr>
          <a:xfrm>
            <a:off x="5843251" y="1385456"/>
            <a:ext cx="5411419" cy="4848575"/>
            <a:chOff x="5843251" y="1385456"/>
            <a:chExt cx="5411419" cy="4848575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14F02D5-B54B-48AB-A81D-B0F1462FBCBF}"/>
                </a:ext>
              </a:extLst>
            </p:cNvPr>
            <p:cNvCxnSpPr>
              <a:cxnSpLocks/>
            </p:cNvCxnSpPr>
            <p:nvPr/>
          </p:nvCxnSpPr>
          <p:spPr>
            <a:xfrm>
              <a:off x="7438058" y="4581079"/>
              <a:ext cx="28143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1618C36-899F-4937-B3D0-782BC9BF63CE}"/>
                </a:ext>
              </a:extLst>
            </p:cNvPr>
            <p:cNvGrpSpPr/>
            <p:nvPr/>
          </p:nvGrpSpPr>
          <p:grpSpPr>
            <a:xfrm>
              <a:off x="5843251" y="1385456"/>
              <a:ext cx="1139383" cy="4848575"/>
              <a:chOff x="5695470" y="1385456"/>
              <a:chExt cx="1139383" cy="484857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0181EF43-FE00-4E97-9CBB-408B0381BB9A}"/>
                  </a:ext>
                </a:extLst>
              </p:cNvPr>
              <p:cNvSpPr/>
              <p:nvPr/>
            </p:nvSpPr>
            <p:spPr>
              <a:xfrm>
                <a:off x="5785581" y="3178945"/>
                <a:ext cx="958917" cy="685516"/>
              </a:xfrm>
              <a:prstGeom prst="ellipse">
                <a:avLst/>
              </a:prstGeom>
              <a:solidFill>
                <a:srgbClr val="F18C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E0A7D1B5-3891-4802-ACC7-BCD9A7B88154}"/>
                  </a:ext>
                </a:extLst>
              </p:cNvPr>
              <p:cNvSpPr/>
              <p:nvPr/>
            </p:nvSpPr>
            <p:spPr>
              <a:xfrm>
                <a:off x="5895585" y="1560828"/>
                <a:ext cx="720436" cy="712685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13CB58B-0D3E-4000-A8E7-F46C810E7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5470" y="4752047"/>
                <a:ext cx="1139383" cy="1139383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D6D6B832-B232-4282-B6E5-B52EC458E1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5314" y="1385456"/>
                <a:ext cx="1079695" cy="1079695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022377F-D03E-4097-B938-BB2048C589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8857" y="3107407"/>
                <a:ext cx="1052609" cy="1052609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8" name="잉크 17">
                    <a:extLst>
                      <a:ext uri="{FF2B5EF4-FFF2-40B4-BE49-F238E27FC236}">
                        <a16:creationId xmlns:a16="http://schemas.microsoft.com/office/drawing/2014/main" id="{5E0C799C-57D7-4A09-A79B-D72BBB06A682}"/>
                      </a:ext>
                    </a:extLst>
                  </p14:cNvPr>
                  <p14:cNvContentPartPr/>
                  <p14:nvPr/>
                </p14:nvContentPartPr>
                <p14:xfrm>
                  <a:off x="6265041" y="4340458"/>
                  <a:ext cx="240" cy="240"/>
                </p14:xfrm>
              </p:contentPart>
            </mc:Choice>
            <mc:Fallback xmlns="">
              <p:pic>
                <p:nvPicPr>
                  <p:cNvPr id="18" name="잉크 17">
                    <a:extLst>
                      <a:ext uri="{FF2B5EF4-FFF2-40B4-BE49-F238E27FC236}">
                        <a16:creationId xmlns:a16="http://schemas.microsoft.com/office/drawing/2014/main" id="{5E0C799C-57D7-4A09-A79B-D72BBB06A682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261201" y="4336618"/>
                    <a:ext cx="7920" cy="79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276574-58B3-47D5-9865-9B5034E3DDD5}"/>
                  </a:ext>
                </a:extLst>
              </p:cNvPr>
              <p:cNvSpPr txBox="1"/>
              <p:nvPr/>
            </p:nvSpPr>
            <p:spPr>
              <a:xfrm>
                <a:off x="5785581" y="2291985"/>
                <a:ext cx="9589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kern="1500" dirty="0">
                    <a:solidFill>
                      <a:srgbClr val="2F5597"/>
                    </a:solidFill>
                    <a:latin typeface="이순신 돋움체 B" panose="02020603020101020101" pitchFamily="18" charset="-127"/>
                    <a:ea typeface="이순신 돋움체 B" panose="02020603020101020101" pitchFamily="18" charset="-127"/>
                  </a:rPr>
                  <a:t>가시성</a:t>
                </a:r>
                <a:endParaRPr lang="en-US" altLang="ko-KR" sz="2400" kern="1500" dirty="0">
                  <a:solidFill>
                    <a:srgbClr val="2F5597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2B0AAD-6755-4D4B-8BC4-765A13607FD2}"/>
                  </a:ext>
                </a:extLst>
              </p:cNvPr>
              <p:cNvSpPr txBox="1"/>
              <p:nvPr/>
            </p:nvSpPr>
            <p:spPr>
              <a:xfrm>
                <a:off x="5785582" y="4012838"/>
                <a:ext cx="9589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kern="1500" dirty="0" err="1">
                    <a:solidFill>
                      <a:srgbClr val="2F5597"/>
                    </a:solidFill>
                    <a:latin typeface="이순신 돋움체 B" panose="02020603020101020101" pitchFamily="18" charset="-127"/>
                    <a:ea typeface="이순신 돋움체 B" panose="02020603020101020101" pitchFamily="18" charset="-127"/>
                  </a:rPr>
                  <a:t>주목성</a:t>
                </a:r>
                <a:endParaRPr lang="en-US" altLang="ko-KR" sz="2400" kern="1500" dirty="0">
                  <a:solidFill>
                    <a:srgbClr val="2F5597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03D4E4-E648-498B-94B3-B5CDF8B354E1}"/>
                  </a:ext>
                </a:extLst>
              </p:cNvPr>
              <p:cNvSpPr txBox="1"/>
              <p:nvPr/>
            </p:nvSpPr>
            <p:spPr>
              <a:xfrm>
                <a:off x="5771764" y="5772366"/>
                <a:ext cx="9893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kern="1500" dirty="0" err="1">
                    <a:solidFill>
                      <a:srgbClr val="2F5597"/>
                    </a:solidFill>
                    <a:latin typeface="이순신 돋움체 B" panose="02020603020101020101" pitchFamily="18" charset="-127"/>
                    <a:ea typeface="이순신 돋움체 B" panose="02020603020101020101" pitchFamily="18" charset="-127"/>
                  </a:rPr>
                  <a:t>그룹핑</a:t>
                </a:r>
                <a:endParaRPr lang="en-US" altLang="ko-KR" sz="2400" kern="1500" dirty="0">
                  <a:solidFill>
                    <a:srgbClr val="2F5597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4B356DF-3138-40C5-A9CC-2B4F39572C27}"/>
                  </a:ext>
                </a:extLst>
              </p:cNvPr>
              <p:cNvSpPr/>
              <p:nvPr/>
            </p:nvSpPr>
            <p:spPr>
              <a:xfrm>
                <a:off x="6040581" y="4880462"/>
                <a:ext cx="461818" cy="3417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481B878-F3C3-4B04-AB5C-43D19EAD95F0}"/>
                </a:ext>
              </a:extLst>
            </p:cNvPr>
            <p:cNvSpPr txBox="1"/>
            <p:nvPr/>
          </p:nvSpPr>
          <p:spPr>
            <a:xfrm>
              <a:off x="7535382" y="1645654"/>
              <a:ext cx="31309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kern="1500" dirty="0">
                  <a:solidFill>
                    <a:srgbClr val="2F5597"/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색상을 더 진하고 선명하게 이용해</a:t>
              </a:r>
              <a:endPara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  <a:p>
              <a:r>
                <a:rPr lang="ko-KR" altLang="en-US" kern="1500" dirty="0">
                  <a:solidFill>
                    <a:srgbClr val="2F5597"/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가시성을 높였다</a:t>
              </a:r>
              <a:r>
                <a:rPr lang="en-US" altLang="ko-KR" kern="1500" dirty="0">
                  <a:solidFill>
                    <a:srgbClr val="2F5597"/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7416DE-8C43-4E38-A83D-EF2F4FB696DA}"/>
                </a:ext>
              </a:extLst>
            </p:cNvPr>
            <p:cNvSpPr txBox="1"/>
            <p:nvPr/>
          </p:nvSpPr>
          <p:spPr>
            <a:xfrm>
              <a:off x="7535382" y="3366507"/>
              <a:ext cx="37192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kern="1500" dirty="0">
                  <a:solidFill>
                    <a:srgbClr val="2F5597"/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중복되는 항목을 제거하여</a:t>
              </a:r>
              <a:endPara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  <a:p>
              <a:r>
                <a:rPr lang="ko-KR" altLang="en-US" kern="1500" dirty="0">
                  <a:solidFill>
                    <a:srgbClr val="2F5597"/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산만함을 줄이고 심미적으로 디자인했다</a:t>
              </a:r>
              <a:r>
                <a:rPr lang="en-US" altLang="ko-KR" kern="1500" dirty="0">
                  <a:solidFill>
                    <a:srgbClr val="2F5597"/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3EC5D6-7E51-470D-99BE-0EBECE76FA08}"/>
                </a:ext>
              </a:extLst>
            </p:cNvPr>
            <p:cNvSpPr txBox="1"/>
            <p:nvPr/>
          </p:nvSpPr>
          <p:spPr>
            <a:xfrm>
              <a:off x="7535382" y="4998572"/>
              <a:ext cx="35253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kern="1500" dirty="0">
                  <a:solidFill>
                    <a:srgbClr val="2F5597"/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같은 속성의 항목을 묶어</a:t>
              </a:r>
              <a:endPara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  <a:p>
              <a:r>
                <a:rPr lang="ko-KR" altLang="en-US" kern="1500" dirty="0">
                  <a:solidFill>
                    <a:srgbClr val="2F5597"/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정보를 구분하기 수월하도록 만들었다</a:t>
              </a:r>
              <a:r>
                <a:rPr lang="en-US" altLang="ko-KR" kern="1500" dirty="0">
                  <a:solidFill>
                    <a:srgbClr val="2F5597"/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.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1BDB5A35-E9A6-4B1C-8997-356D166F9D6E}"/>
                </a:ext>
              </a:extLst>
            </p:cNvPr>
            <p:cNvCxnSpPr>
              <a:cxnSpLocks/>
            </p:cNvCxnSpPr>
            <p:nvPr/>
          </p:nvCxnSpPr>
          <p:spPr>
            <a:xfrm>
              <a:off x="7438058" y="2886285"/>
              <a:ext cx="28143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3E7F0C36-2F3B-42CF-9F37-B48816BD4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1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총평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5DFCA6-1A5E-4D05-BB62-284DF7CC492C}"/>
              </a:ext>
            </a:extLst>
          </p:cNvPr>
          <p:cNvSpPr/>
          <p:nvPr/>
        </p:nvSpPr>
        <p:spPr>
          <a:xfrm>
            <a:off x="1585175" y="36979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앞으로 보완할 점에 대하여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9D94549-156C-42E3-B376-FF958B00FF3D}"/>
              </a:ext>
            </a:extLst>
          </p:cNvPr>
          <p:cNvSpPr/>
          <p:nvPr/>
        </p:nvSpPr>
        <p:spPr>
          <a:xfrm>
            <a:off x="4237688" y="5273964"/>
            <a:ext cx="288131" cy="147781"/>
          </a:xfrm>
          <a:prstGeom prst="rect">
            <a:avLst/>
          </a:prstGeom>
          <a:solidFill>
            <a:srgbClr val="3C92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1E80A98-881D-45EB-ABB4-BEC7A4E5CAEF}"/>
              </a:ext>
            </a:extLst>
          </p:cNvPr>
          <p:cNvSpPr/>
          <p:nvPr/>
        </p:nvSpPr>
        <p:spPr>
          <a:xfrm>
            <a:off x="4236033" y="5646357"/>
            <a:ext cx="288131" cy="147781"/>
          </a:xfrm>
          <a:prstGeom prst="rect">
            <a:avLst/>
          </a:prstGeom>
          <a:solidFill>
            <a:srgbClr val="3C92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EA6930-FBAF-4147-A58E-51C945463C84}"/>
              </a:ext>
            </a:extLst>
          </p:cNvPr>
          <p:cNvSpPr/>
          <p:nvPr/>
        </p:nvSpPr>
        <p:spPr>
          <a:xfrm>
            <a:off x="4073236" y="1496078"/>
            <a:ext cx="347376" cy="921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D3EA605-1244-4DDE-AAD2-DD372930AA77}"/>
              </a:ext>
            </a:extLst>
          </p:cNvPr>
          <p:cNvSpPr/>
          <p:nvPr/>
        </p:nvSpPr>
        <p:spPr>
          <a:xfrm>
            <a:off x="4147127" y="2339006"/>
            <a:ext cx="157018" cy="1546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8E5116-65EC-47AB-9D62-7653125C40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951" y="5117363"/>
            <a:ext cx="836438" cy="8364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535DEEF-6134-47A3-AB8B-EFA78D2BEB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22" y="1496078"/>
            <a:ext cx="1023616" cy="1023616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DC9E5BE-8F50-4E15-A74E-06E68364D8A7}"/>
              </a:ext>
            </a:extLst>
          </p:cNvPr>
          <p:cNvCxnSpPr>
            <a:cxnSpLocks/>
          </p:cNvCxnSpPr>
          <p:nvPr/>
        </p:nvCxnSpPr>
        <p:spPr>
          <a:xfrm>
            <a:off x="5252406" y="4801189"/>
            <a:ext cx="28143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5BE9C5-89E5-48F3-A870-F9B6B00D89AD}"/>
              </a:ext>
            </a:extLst>
          </p:cNvPr>
          <p:cNvSpPr txBox="1"/>
          <p:nvPr/>
        </p:nvSpPr>
        <p:spPr>
          <a:xfrm>
            <a:off x="3732480" y="251209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반응형</a:t>
            </a:r>
            <a:endParaRPr lang="en-US" altLang="ko-KR" sz="2400" kern="1500" dirty="0">
              <a:solidFill>
                <a:srgbClr val="2F5597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018E7D-75B4-4951-BCD8-6973F9E11AC2}"/>
              </a:ext>
            </a:extLst>
          </p:cNvPr>
          <p:cNvGrpSpPr/>
          <p:nvPr/>
        </p:nvGrpSpPr>
        <p:grpSpPr>
          <a:xfrm>
            <a:off x="3747710" y="3335041"/>
            <a:ext cx="958917" cy="1359572"/>
            <a:chOff x="3747710" y="3335041"/>
            <a:chExt cx="958917" cy="1359572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CFD1B9D-BAD6-4FA6-924B-47FBDD41DD1B}"/>
                </a:ext>
              </a:extLst>
            </p:cNvPr>
            <p:cNvSpPr/>
            <p:nvPr/>
          </p:nvSpPr>
          <p:spPr>
            <a:xfrm>
              <a:off x="4004976" y="3560904"/>
              <a:ext cx="415636" cy="468147"/>
            </a:xfrm>
            <a:prstGeom prst="ellipse">
              <a:avLst/>
            </a:prstGeom>
            <a:solidFill>
              <a:srgbClr val="F18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7AA36E-856D-46A3-A666-BD88DB43B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104" y="3335041"/>
              <a:ext cx="914128" cy="91412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7E702FE-4AF4-466B-89D7-5B3F9B7ADB2E}"/>
                    </a:ext>
                  </a:extLst>
                </p14:cNvPr>
                <p14:cNvContentPartPr/>
                <p14:nvPr/>
              </p14:nvContentPartPr>
              <p14:xfrm>
                <a:off x="4227170" y="4560568"/>
                <a:ext cx="240" cy="24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7E702FE-4AF4-466B-89D7-5B3F9B7ADB2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23090" y="4556488"/>
                  <a:ext cx="7920" cy="79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C3E6E3-7F17-49C2-999D-578B4E01ABB7}"/>
                </a:ext>
              </a:extLst>
            </p:cNvPr>
            <p:cNvSpPr txBox="1"/>
            <p:nvPr/>
          </p:nvSpPr>
          <p:spPr>
            <a:xfrm>
              <a:off x="3747710" y="4232948"/>
              <a:ext cx="9589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kern="1500" dirty="0">
                  <a:solidFill>
                    <a:srgbClr val="2F5597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rPr>
                <a:t>심미성</a:t>
              </a:r>
              <a:endParaRPr lang="en-US" altLang="ko-KR" sz="2400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553714E-5137-4640-A817-4FDD6CED27EF}"/>
              </a:ext>
            </a:extLst>
          </p:cNvPr>
          <p:cNvSpPr txBox="1"/>
          <p:nvPr/>
        </p:nvSpPr>
        <p:spPr>
          <a:xfrm>
            <a:off x="3749120" y="5992476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데이터</a:t>
            </a:r>
            <a:endParaRPr lang="en-US" altLang="ko-KR" sz="2400" kern="1500" dirty="0">
              <a:solidFill>
                <a:srgbClr val="2F5597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A8AF8-EE17-4938-BC6F-5CDEA18EBBE1}"/>
              </a:ext>
            </a:extLst>
          </p:cNvPr>
          <p:cNvSpPr txBox="1"/>
          <p:nvPr/>
        </p:nvSpPr>
        <p:spPr>
          <a:xfrm>
            <a:off x="5349730" y="1865764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반응형을 통해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모바일 유저도 고려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D3559E-E774-4EB7-9A11-BC934F53A930}"/>
              </a:ext>
            </a:extLst>
          </p:cNvPr>
          <p:cNvSpPr txBox="1"/>
          <p:nvPr/>
        </p:nvSpPr>
        <p:spPr>
          <a:xfrm>
            <a:off x="5349730" y="3586617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다이나믹한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디자인이 부족해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조금 지루한 느낌 보완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138677-44B4-48D9-BB44-BE5F86EB5E19}"/>
              </a:ext>
            </a:extLst>
          </p:cNvPr>
          <p:cNvSpPr txBox="1"/>
          <p:nvPr/>
        </p:nvSpPr>
        <p:spPr>
          <a:xfrm>
            <a:off x="5349730" y="5350916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세부사항에 대한 자료 보강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79F8254-F431-48CF-9BF1-9D13C00EDAFA}"/>
              </a:ext>
            </a:extLst>
          </p:cNvPr>
          <p:cNvCxnSpPr>
            <a:cxnSpLocks/>
          </p:cNvCxnSpPr>
          <p:nvPr/>
        </p:nvCxnSpPr>
        <p:spPr>
          <a:xfrm>
            <a:off x="5252406" y="3106395"/>
            <a:ext cx="28143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1EE40D9F-FA7D-41D2-86D9-5DA948CCC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4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5184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알라딘 홈페이지 리디자인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3D64CA-00A7-46A9-83D5-3A41E4312280}"/>
              </a:ext>
            </a:extLst>
          </p:cNvPr>
          <p:cNvSpPr txBox="1"/>
          <p:nvPr/>
        </p:nvSpPr>
        <p:spPr>
          <a:xfrm>
            <a:off x="5315189" y="3722257"/>
            <a:ext cx="1561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감사합니다</a:t>
            </a: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16C47-C211-481F-9CFB-303A83A53C20}"/>
              </a:ext>
            </a:extLst>
          </p:cNvPr>
          <p:cNvSpPr txBox="1"/>
          <p:nvPr/>
        </p:nvSpPr>
        <p:spPr>
          <a:xfrm>
            <a:off x="2968867" y="2540400"/>
            <a:ext cx="62542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8000" b="1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THANK YOU</a:t>
            </a:r>
            <a:endParaRPr lang="ko-KR" altLang="en-US" sz="8000" b="1" dirty="0">
              <a:solidFill>
                <a:schemeClr val="accent1">
                  <a:lumMod val="7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663BD8-2FFD-441C-9D02-6A246823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13430" y="268071"/>
            <a:ext cx="986990" cy="44714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D24A0D-1B2A-4DD8-8D3D-A74148755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0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5479B140-DB43-4D7E-9163-2F8E86A83512}"/>
              </a:ext>
            </a:extLst>
          </p:cNvPr>
          <p:cNvGrpSpPr/>
          <p:nvPr/>
        </p:nvGrpSpPr>
        <p:grpSpPr>
          <a:xfrm>
            <a:off x="449339" y="5375140"/>
            <a:ext cx="7028510" cy="1174282"/>
            <a:chOff x="209688" y="2671401"/>
            <a:chExt cx="7028510" cy="1174282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CD93F45-CCAD-4260-90BE-643D3041AF0F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DDC8C93A-96DD-44B0-8E20-98C7FC51EC9A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4238A6E-8C1B-41AA-843F-6B8F25722B11}"/>
              </a:ext>
            </a:extLst>
          </p:cNvPr>
          <p:cNvGrpSpPr/>
          <p:nvPr/>
        </p:nvGrpSpPr>
        <p:grpSpPr>
          <a:xfrm>
            <a:off x="498438" y="4011323"/>
            <a:ext cx="7028510" cy="1174282"/>
            <a:chOff x="209688" y="2671401"/>
            <a:chExt cx="7028510" cy="117428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A998DE1-A6A9-4674-9267-74EC59225495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05944F7F-F8BC-4C51-A260-ED9ED97D7CFF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D9DEECA-DCB7-4CA2-AC70-DB237E029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70" y="1561706"/>
            <a:ext cx="6073517" cy="607351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0FDC98F-3B8B-41F4-A143-19E364C7BE58}"/>
              </a:ext>
            </a:extLst>
          </p:cNvPr>
          <p:cNvGrpSpPr/>
          <p:nvPr/>
        </p:nvGrpSpPr>
        <p:grpSpPr>
          <a:xfrm>
            <a:off x="498438" y="2671401"/>
            <a:ext cx="7028510" cy="1174282"/>
            <a:chOff x="209688" y="2671401"/>
            <a:chExt cx="7028510" cy="1174282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2A91F22-9C96-4F30-9677-ADCF9397A7FF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B6168F0-57BD-4A9F-8B93-7EC0420A5158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4F3845-9C0B-431B-88DB-ADEE57243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29" y="1605238"/>
            <a:ext cx="6255031" cy="740583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김세현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( 20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세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/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남성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/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새내기 대학생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)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8F0FDF1-355C-4052-BBDA-3F2CAA563634}"/>
              </a:ext>
            </a:extLst>
          </p:cNvPr>
          <p:cNvSpPr txBox="1">
            <a:spLocks/>
          </p:cNvSpPr>
          <p:nvPr/>
        </p:nvSpPr>
        <p:spPr>
          <a:xfrm>
            <a:off x="836079" y="2859483"/>
            <a:ext cx="6255031" cy="836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ct val="0"/>
              </a:spcBef>
              <a:buNone/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가지고 다닐 책이 너무 많아요</a:t>
            </a:r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좀 더 휴대하기 편한 전자책을 구매하려고 해요</a:t>
            </a:r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4B9B1-C58D-45CB-9FC9-FCB6D8782136}"/>
              </a:ext>
            </a:extLst>
          </p:cNvPr>
          <p:cNvSpPr txBox="1"/>
          <p:nvPr/>
        </p:nvSpPr>
        <p:spPr>
          <a:xfrm>
            <a:off x="547329" y="203415"/>
            <a:ext cx="2951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페르소나 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4630476-4B4C-4B9F-83F5-18B32F246BAC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3E4F06B9-03F4-4FC9-BE8F-B1E624CD5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540" y="1830437"/>
            <a:ext cx="4762500" cy="4762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3A5EB8-8E79-4FC3-A100-B664254BC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040" y="1786922"/>
            <a:ext cx="4762500" cy="4762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5B2968-1178-4B7B-B435-19B9D20938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583" y="1427246"/>
            <a:ext cx="4762500" cy="47625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37C8B6-3895-431D-97B8-1C3584A3005F}"/>
              </a:ext>
            </a:extLst>
          </p:cNvPr>
          <p:cNvSpPr/>
          <p:nvPr/>
        </p:nvSpPr>
        <p:spPr>
          <a:xfrm>
            <a:off x="819823" y="4379943"/>
            <a:ext cx="5846912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전자책에 대한 안내페이지가 미흡해요</a:t>
            </a:r>
            <a:r>
              <a:rPr lang="en-US" altLang="ko-KR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0B7752-607A-4C8A-978B-284B50AEC802}"/>
              </a:ext>
            </a:extLst>
          </p:cNvPr>
          <p:cNvSpPr/>
          <p:nvPr/>
        </p:nvSpPr>
        <p:spPr>
          <a:xfrm>
            <a:off x="800045" y="5569706"/>
            <a:ext cx="6096000" cy="7851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알라딘 홈페이지를 통해 전자책에 대한 안내사항을 확인하고 싶어요</a:t>
            </a:r>
            <a:r>
              <a:rPr lang="en-US" altLang="ko-KR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409B26-CF78-43A2-9BE3-FDA170CAE40E}"/>
              </a:ext>
            </a:extLst>
          </p:cNvPr>
          <p:cNvSpPr/>
          <p:nvPr/>
        </p:nvSpPr>
        <p:spPr>
          <a:xfrm>
            <a:off x="2403108" y="38904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알라딘 홈페이지를 이용하는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사람들의 이야기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243C4B-E6EB-455D-BD5A-77E5C201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42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31867C-C8B0-4026-AF9F-652C3C6B5A17}"/>
              </a:ext>
            </a:extLst>
          </p:cNvPr>
          <p:cNvSpPr txBox="1"/>
          <p:nvPr/>
        </p:nvSpPr>
        <p:spPr>
          <a:xfrm>
            <a:off x="547329" y="203415"/>
            <a:ext cx="2951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페르소나 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3C5846B-456E-4C61-9FB2-034ADA80427F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1AD7FF62-0291-40FE-B65F-78261DD9F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838" y="1366208"/>
            <a:ext cx="6022930" cy="60229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2E22E2-F7B3-4A32-B301-D0E299205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57" y="1696460"/>
            <a:ext cx="4762500" cy="4762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3B9FBD-2975-41FC-BD96-EDCB2A90A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672" y="1405923"/>
            <a:ext cx="4762500" cy="4762500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6DFF630-1D04-41B9-8062-6FF2062FE421}"/>
              </a:ext>
            </a:extLst>
          </p:cNvPr>
          <p:cNvSpPr txBox="1">
            <a:spLocks/>
          </p:cNvSpPr>
          <p:nvPr/>
        </p:nvSpPr>
        <p:spPr>
          <a:xfrm>
            <a:off x="547329" y="1605238"/>
            <a:ext cx="6255031" cy="740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  <a:defRPr lang="ko-KR" altLang="en-US"/>
            </a:pP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박모네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( 18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세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/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여성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/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수집이 취미인 고등학생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46BE9A-8F85-4577-AAA2-3FA0236EF016}"/>
              </a:ext>
            </a:extLst>
          </p:cNvPr>
          <p:cNvSpPr/>
          <p:nvPr/>
        </p:nvSpPr>
        <p:spPr>
          <a:xfrm>
            <a:off x="2403108" y="38904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알라딘 홈페이지를 이용하는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사람들의 이야기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0661F68-DEEF-443B-9F16-DF3B47ACAA61}"/>
              </a:ext>
            </a:extLst>
          </p:cNvPr>
          <p:cNvGrpSpPr/>
          <p:nvPr/>
        </p:nvGrpSpPr>
        <p:grpSpPr>
          <a:xfrm>
            <a:off x="449339" y="5375140"/>
            <a:ext cx="7028510" cy="1174282"/>
            <a:chOff x="209688" y="2671401"/>
            <a:chExt cx="7028510" cy="117428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D91A39B4-BE14-4B59-A50B-8A3432AFEEA7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C42ECBE3-6145-4AF9-979E-2073B7B0FAC0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25FC5C8-BA12-425E-9CB5-F43831544216}"/>
              </a:ext>
            </a:extLst>
          </p:cNvPr>
          <p:cNvGrpSpPr/>
          <p:nvPr/>
        </p:nvGrpSpPr>
        <p:grpSpPr>
          <a:xfrm>
            <a:off x="498438" y="4011323"/>
            <a:ext cx="7028510" cy="1174282"/>
            <a:chOff x="209688" y="2671401"/>
            <a:chExt cx="7028510" cy="1174282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54E12C6C-4F62-4E33-A207-709705A34076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4FA18C7C-F1BA-4F92-BE96-D975D393D5AB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22D63EC-8D17-4AB7-BE42-F540BAF5B951}"/>
              </a:ext>
            </a:extLst>
          </p:cNvPr>
          <p:cNvGrpSpPr/>
          <p:nvPr/>
        </p:nvGrpSpPr>
        <p:grpSpPr>
          <a:xfrm>
            <a:off x="498438" y="2671401"/>
            <a:ext cx="7028510" cy="1174282"/>
            <a:chOff x="209688" y="2671401"/>
            <a:chExt cx="7028510" cy="1174282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4B7269EF-0171-4070-ADFB-E7FFC865EF53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0FB5DFF9-60EA-4101-BD18-E6F97D5E8DBD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6905A6E8-9DD4-4B9D-96FD-76A068695CE6}"/>
              </a:ext>
            </a:extLst>
          </p:cNvPr>
          <p:cNvSpPr txBox="1">
            <a:spLocks/>
          </p:cNvSpPr>
          <p:nvPr/>
        </p:nvSpPr>
        <p:spPr>
          <a:xfrm>
            <a:off x="836079" y="2859483"/>
            <a:ext cx="6255031" cy="8366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buNone/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예쁜 </a:t>
            </a:r>
            <a:r>
              <a:rPr lang="ko-KR" altLang="en-US" dirty="0" err="1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굿즈</a:t>
            </a:r>
            <a:r>
              <a:rPr lang="ko-KR" altLang="en-US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 모으기가 취미 에요</a:t>
            </a:r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책도 사면서 </a:t>
            </a:r>
            <a:r>
              <a:rPr lang="ko-KR" altLang="en-US" dirty="0" err="1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굿즈도</a:t>
            </a:r>
            <a:r>
              <a:rPr lang="ko-KR" altLang="en-US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 갖고 싶어요</a:t>
            </a:r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983C1C1-5543-46EF-BE86-75202B28BBE7}"/>
              </a:ext>
            </a:extLst>
          </p:cNvPr>
          <p:cNvSpPr/>
          <p:nvPr/>
        </p:nvSpPr>
        <p:spPr>
          <a:xfrm>
            <a:off x="836079" y="4217836"/>
            <a:ext cx="5846912" cy="785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내가 원하는 책 중에 </a:t>
            </a:r>
            <a:r>
              <a:rPr lang="ko-KR" altLang="en-US" sz="2800" dirty="0" err="1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굿즈</a:t>
            </a: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 이벤트에 해당하는 도서가 어떤 건지 확인하기가 어려워요</a:t>
            </a:r>
            <a:r>
              <a:rPr lang="en-US" altLang="ko-KR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7C9BD1C-3BCF-4E8F-B6F4-289CA898AF94}"/>
              </a:ext>
            </a:extLst>
          </p:cNvPr>
          <p:cNvSpPr/>
          <p:nvPr/>
        </p:nvSpPr>
        <p:spPr>
          <a:xfrm>
            <a:off x="800045" y="5569706"/>
            <a:ext cx="6096000" cy="7851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이벤트 도서가 무엇인지 확인하고 제가 읽을 만한 책을 주문할 거예요</a:t>
            </a:r>
            <a:r>
              <a:rPr lang="en-US" altLang="ko-KR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FB93AE-3BCF-4F1D-8438-703121896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614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4B1B9B-AAB0-48CE-9611-054BE4D6E770}"/>
              </a:ext>
            </a:extLst>
          </p:cNvPr>
          <p:cNvSpPr txBox="1"/>
          <p:nvPr/>
        </p:nvSpPr>
        <p:spPr>
          <a:xfrm>
            <a:off x="547329" y="203415"/>
            <a:ext cx="2951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페르소나 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29ECBDD-039D-4986-8263-59AFDB90CA82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EB27975-5446-4E52-8D03-3BD51FD7C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744" y="1831213"/>
            <a:ext cx="4762500" cy="4762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B4C2F8-BD77-4B38-ABE5-A565E57DE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672" y="573712"/>
            <a:ext cx="6439532" cy="6439532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9A9508B-C6B7-47FE-AD57-48FF1D2DD811}"/>
              </a:ext>
            </a:extLst>
          </p:cNvPr>
          <p:cNvSpPr txBox="1">
            <a:spLocks/>
          </p:cNvSpPr>
          <p:nvPr/>
        </p:nvSpPr>
        <p:spPr>
          <a:xfrm>
            <a:off x="547329" y="1605238"/>
            <a:ext cx="6255031" cy="740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47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고민정</a:t>
            </a:r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(31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세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여성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알뜰한 주부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)</a:t>
            </a:r>
          </a:p>
          <a:p>
            <a:pPr marL="0" indent="0">
              <a:buNone/>
            </a:pPr>
            <a:endParaRPr lang="en-US" altLang="ko-KR" sz="4000" dirty="0">
              <a:latin typeface="Arial Black" panose="020B0A04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B289B4-31EC-4CD3-A618-D17BDFAFB2D1}"/>
              </a:ext>
            </a:extLst>
          </p:cNvPr>
          <p:cNvSpPr/>
          <p:nvPr/>
        </p:nvSpPr>
        <p:spPr>
          <a:xfrm>
            <a:off x="2403108" y="38904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알라딘 홈페이지를 이용하는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사람들의 이야기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C9F5A44-467C-4DE8-ADE9-9F87CB921F15}"/>
              </a:ext>
            </a:extLst>
          </p:cNvPr>
          <p:cNvGrpSpPr/>
          <p:nvPr/>
        </p:nvGrpSpPr>
        <p:grpSpPr>
          <a:xfrm>
            <a:off x="449339" y="5375140"/>
            <a:ext cx="7028510" cy="1174282"/>
            <a:chOff x="209688" y="2671401"/>
            <a:chExt cx="7028510" cy="117428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40729C8-0F92-4EB5-9BE2-5DB4230A1615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5DA953B4-B4D2-499C-897D-2827FAB74231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1CFF29D-4B76-4596-938A-078F045FF58C}"/>
              </a:ext>
            </a:extLst>
          </p:cNvPr>
          <p:cNvGrpSpPr/>
          <p:nvPr/>
        </p:nvGrpSpPr>
        <p:grpSpPr>
          <a:xfrm>
            <a:off x="498438" y="4011323"/>
            <a:ext cx="7028510" cy="1174282"/>
            <a:chOff x="209688" y="2671401"/>
            <a:chExt cx="7028510" cy="1174282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9035F73-7239-4E4D-B863-E1812EC04A8B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C0207713-E3FE-4E44-8F4C-313F38AEEADF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28F53F9-268A-4C38-87CA-68AC8C805E0E}"/>
              </a:ext>
            </a:extLst>
          </p:cNvPr>
          <p:cNvGrpSpPr/>
          <p:nvPr/>
        </p:nvGrpSpPr>
        <p:grpSpPr>
          <a:xfrm>
            <a:off x="498438" y="2671401"/>
            <a:ext cx="7028510" cy="1174282"/>
            <a:chOff x="209688" y="2671401"/>
            <a:chExt cx="7028510" cy="1174282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2E6F729-A7F4-4526-B158-B48418216237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9F22430F-9EF9-4DE5-A067-F871E554A8EA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EA9B4184-6BA4-4C9A-8E36-41D2FE5A409B}"/>
              </a:ext>
            </a:extLst>
          </p:cNvPr>
          <p:cNvSpPr txBox="1">
            <a:spLocks/>
          </p:cNvSpPr>
          <p:nvPr/>
        </p:nvSpPr>
        <p:spPr>
          <a:xfrm>
            <a:off x="836079" y="2859483"/>
            <a:ext cx="6255031" cy="836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ct val="0"/>
              </a:spcBef>
              <a:buNone/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중고책을 직접 눈으로 확인하면서 구매하고 싶습니다</a:t>
            </a:r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372DFD-894D-4112-8F82-C4BBB28D2596}"/>
              </a:ext>
            </a:extLst>
          </p:cNvPr>
          <p:cNvSpPr/>
          <p:nvPr/>
        </p:nvSpPr>
        <p:spPr>
          <a:xfrm>
            <a:off x="836078" y="4224996"/>
            <a:ext cx="6432349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오프라인 매장을 찾고 싶은데 오프라인 페이지가 나뉘어 있어서 보기 힘듭니다</a:t>
            </a:r>
            <a:r>
              <a:rPr lang="en-US" altLang="ko-KR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AFB5906-8631-434B-9C99-7E95A86D8CAD}"/>
              </a:ext>
            </a:extLst>
          </p:cNvPr>
          <p:cNvSpPr/>
          <p:nvPr/>
        </p:nvSpPr>
        <p:spPr>
          <a:xfrm>
            <a:off x="800045" y="5569706"/>
            <a:ext cx="6096000" cy="7851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오프라인 매장 안내 페이지에 접근하기 편했으면 좋겠습니다</a:t>
            </a:r>
            <a:r>
              <a:rPr lang="en-US" altLang="ko-KR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B5AA4A-0A19-4C4A-A78A-AA760D273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28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D00A0D-B615-4C68-9806-2580DF88A8B7}"/>
              </a:ext>
            </a:extLst>
          </p:cNvPr>
          <p:cNvSpPr txBox="1"/>
          <p:nvPr/>
        </p:nvSpPr>
        <p:spPr>
          <a:xfrm>
            <a:off x="547329" y="203415"/>
            <a:ext cx="2951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페르소나 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C6D5E26-9804-4F25-B841-7A3ABCE51CAF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FBF2A5E-7663-4B59-BD04-F04FE10DE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692" y="1129554"/>
            <a:ext cx="6213178" cy="6213178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A936146-157A-4C67-B585-2A32C13081A2}"/>
              </a:ext>
            </a:extLst>
          </p:cNvPr>
          <p:cNvSpPr txBox="1">
            <a:spLocks/>
          </p:cNvSpPr>
          <p:nvPr/>
        </p:nvSpPr>
        <p:spPr>
          <a:xfrm>
            <a:off x="547329" y="1605238"/>
            <a:ext cx="7470515" cy="7405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400" dirty="0" err="1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정육갑</a:t>
            </a:r>
            <a:r>
              <a:rPr lang="ko-KR" altLang="en-US" sz="4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5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(29</a:t>
            </a:r>
            <a:r>
              <a:rPr lang="ko-KR" altLang="en-US" sz="45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세</a:t>
            </a:r>
            <a:r>
              <a:rPr lang="en-US" altLang="ko-KR" sz="45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, </a:t>
            </a:r>
            <a:r>
              <a:rPr lang="ko-KR" altLang="en-US" sz="45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남성</a:t>
            </a:r>
            <a:r>
              <a:rPr lang="en-US" altLang="ko-KR" sz="45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, </a:t>
            </a:r>
            <a:r>
              <a:rPr lang="ko-KR" altLang="en-US" sz="45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승진을 원하는 회사원</a:t>
            </a:r>
            <a:r>
              <a:rPr lang="en-US" altLang="ko-KR" sz="45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13DD2B-7624-4C8B-BF02-1A1496FB012D}"/>
              </a:ext>
            </a:extLst>
          </p:cNvPr>
          <p:cNvSpPr/>
          <p:nvPr/>
        </p:nvSpPr>
        <p:spPr>
          <a:xfrm>
            <a:off x="2403108" y="38904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알라딘 홈페이지를 이용하는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사람들의 이야기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4DDA73E-C510-47A1-BD8E-EB78AA81AF47}"/>
              </a:ext>
            </a:extLst>
          </p:cNvPr>
          <p:cNvGrpSpPr/>
          <p:nvPr/>
        </p:nvGrpSpPr>
        <p:grpSpPr>
          <a:xfrm>
            <a:off x="353089" y="5375140"/>
            <a:ext cx="7028510" cy="1174282"/>
            <a:chOff x="209688" y="2671401"/>
            <a:chExt cx="7028510" cy="1174282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B69478A1-1DD7-4BF5-B5B4-A395E9550C09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FDCF7F3B-E58B-47F6-85A2-B2438359719B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B26A57-28F5-4748-89B0-1BD1AEFC8450}"/>
              </a:ext>
            </a:extLst>
          </p:cNvPr>
          <p:cNvGrpSpPr/>
          <p:nvPr/>
        </p:nvGrpSpPr>
        <p:grpSpPr>
          <a:xfrm>
            <a:off x="402188" y="4011323"/>
            <a:ext cx="7028510" cy="1174282"/>
            <a:chOff x="209688" y="2671401"/>
            <a:chExt cx="7028510" cy="117428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E52A8FC-3647-4217-9019-18F104F2C38D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96187B64-9E4F-4B44-8259-CCED4480264E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0F3BF5F-2776-4A62-859E-39B6080FEC52}"/>
              </a:ext>
            </a:extLst>
          </p:cNvPr>
          <p:cNvGrpSpPr/>
          <p:nvPr/>
        </p:nvGrpSpPr>
        <p:grpSpPr>
          <a:xfrm>
            <a:off x="402188" y="2671401"/>
            <a:ext cx="7028510" cy="1174282"/>
            <a:chOff x="209688" y="2671401"/>
            <a:chExt cx="7028510" cy="117428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E730ED0-416D-4C7C-B135-6A6F83373941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C7FF009C-A2EB-4141-B08E-7516D695CEBD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7225B45E-751A-4C7B-8204-181D3391D8D8}"/>
              </a:ext>
            </a:extLst>
          </p:cNvPr>
          <p:cNvSpPr txBox="1">
            <a:spLocks/>
          </p:cNvSpPr>
          <p:nvPr/>
        </p:nvSpPr>
        <p:spPr>
          <a:xfrm>
            <a:off x="739829" y="3009065"/>
            <a:ext cx="6173831" cy="836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ct val="0"/>
              </a:spcBef>
              <a:buNone/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승진을 위해 책을 사서 공부해보려고 합니다</a:t>
            </a:r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36F894B-F6D7-4FC3-9951-E19CD019AF05}"/>
              </a:ext>
            </a:extLst>
          </p:cNvPr>
          <p:cNvSpPr/>
          <p:nvPr/>
        </p:nvSpPr>
        <p:spPr>
          <a:xfrm>
            <a:off x="724280" y="4236143"/>
            <a:ext cx="5846912" cy="785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어떤 책으로 공부할지 추천 받고 싶은데 홈페이지가 복잡해서 찾아보기 힘드네요</a:t>
            </a:r>
            <a:r>
              <a:rPr lang="en-US" altLang="ko-KR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05009F-EE56-44D2-B266-199BFEACB989}"/>
              </a:ext>
            </a:extLst>
          </p:cNvPr>
          <p:cNvSpPr/>
          <p:nvPr/>
        </p:nvSpPr>
        <p:spPr>
          <a:xfrm>
            <a:off x="703795" y="5569706"/>
            <a:ext cx="6096000" cy="7851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추천 도서를 이용하여 어떤 책을 구매할지 정하고 싶습니다</a:t>
            </a:r>
            <a:r>
              <a:rPr lang="en-US" altLang="ko-KR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56AFDD-3A25-43EB-928C-3E78FA9F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3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2681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SWOT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분석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3D64CA-00A7-46A9-83D5-3A41E4312280}"/>
              </a:ext>
            </a:extLst>
          </p:cNvPr>
          <p:cNvSpPr txBox="1"/>
          <p:nvPr/>
        </p:nvSpPr>
        <p:spPr>
          <a:xfrm>
            <a:off x="4172240" y="3676077"/>
            <a:ext cx="3847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알라딘 홈페이지의</a:t>
            </a:r>
            <a:endParaRPr lang="en-US" altLang="ko-KR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sz="2400" b="1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강점</a:t>
            </a: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과 </a:t>
            </a:r>
            <a:r>
              <a:rPr lang="ko-KR" altLang="en-US" sz="2400" b="1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약점</a:t>
            </a: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그리고 </a:t>
            </a:r>
            <a:r>
              <a:rPr lang="ko-KR" altLang="en-US" sz="2400" b="1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기회</a:t>
            </a: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와 </a:t>
            </a:r>
            <a:r>
              <a:rPr lang="ko-KR" altLang="en-US" sz="2400" b="1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위기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16C47-C211-481F-9CFB-303A83A53C20}"/>
              </a:ext>
            </a:extLst>
          </p:cNvPr>
          <p:cNvSpPr txBox="1"/>
          <p:nvPr/>
        </p:nvSpPr>
        <p:spPr>
          <a:xfrm>
            <a:off x="4581803" y="2494220"/>
            <a:ext cx="3203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8000" b="1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SWOT</a:t>
            </a:r>
            <a:endParaRPr lang="ko-KR" altLang="en-US" sz="8000" b="1" dirty="0">
              <a:solidFill>
                <a:schemeClr val="accent1">
                  <a:lumMod val="7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663BD8-2FFD-441C-9D02-6A246823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13430" y="268071"/>
            <a:ext cx="986990" cy="44714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780446-4CB5-4942-92E7-08CF7BA14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10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</TotalTime>
  <Words>970</Words>
  <Application>Microsoft Office PowerPoint</Application>
  <PresentationFormat>와이드스크린</PresentationFormat>
  <Paragraphs>309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4" baseType="lpstr">
      <vt:lpstr>나눔고딕</vt:lpstr>
      <vt:lpstr>나눔명조</vt:lpstr>
      <vt:lpstr>나눔스퀘어 Bold</vt:lpstr>
      <vt:lpstr>맑은 고딕</vt:lpstr>
      <vt:lpstr>이순신 돋움체 B</vt:lpstr>
      <vt:lpstr>이순신 돋움체 M</vt:lpstr>
      <vt:lpstr>Arial</vt:lpstr>
      <vt:lpstr>Arial Black</vt:lpstr>
      <vt:lpstr>Office 테마</vt:lpstr>
      <vt:lpstr>알라딘 홈페이지  리디자인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사이트 기획(알라딘)</dc:title>
  <dc:creator>이단비</dc:creator>
  <cp:lastModifiedBy>이단비</cp:lastModifiedBy>
  <cp:revision>209</cp:revision>
  <dcterms:created xsi:type="dcterms:W3CDTF">2017-08-30T00:13:45Z</dcterms:created>
  <dcterms:modified xsi:type="dcterms:W3CDTF">2017-10-24T14:02:20Z</dcterms:modified>
  <cp:version>0906.0100.01</cp:version>
</cp:coreProperties>
</file>